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7" r:id="rId2"/>
    <p:sldId id="345" r:id="rId3"/>
    <p:sldId id="294" r:id="rId4"/>
    <p:sldId id="340" r:id="rId5"/>
    <p:sldId id="341" r:id="rId6"/>
    <p:sldId id="286" r:id="rId7"/>
    <p:sldId id="311" r:id="rId8"/>
    <p:sldId id="288" r:id="rId9"/>
    <p:sldId id="332" r:id="rId10"/>
    <p:sldId id="290" r:id="rId11"/>
    <p:sldId id="309" r:id="rId12"/>
    <p:sldId id="293" r:id="rId13"/>
    <p:sldId id="291" r:id="rId14"/>
    <p:sldId id="304" r:id="rId15"/>
    <p:sldId id="329" r:id="rId16"/>
    <p:sldId id="307" r:id="rId17"/>
    <p:sldId id="333" r:id="rId18"/>
    <p:sldId id="331" r:id="rId19"/>
    <p:sldId id="335" r:id="rId20"/>
    <p:sldId id="342" r:id="rId21"/>
    <p:sldId id="312" r:id="rId22"/>
    <p:sldId id="313" r:id="rId23"/>
    <p:sldId id="316" r:id="rId24"/>
    <p:sldId id="305" r:id="rId25"/>
    <p:sldId id="344" r:id="rId26"/>
    <p:sldId id="310" r:id="rId27"/>
    <p:sldId id="296" r:id="rId28"/>
    <p:sldId id="326" r:id="rId29"/>
    <p:sldId id="338" r:id="rId30"/>
    <p:sldId id="320" r:id="rId31"/>
    <p:sldId id="348" r:id="rId32"/>
    <p:sldId id="314" r:id="rId33"/>
    <p:sldId id="280" r:id="rId34"/>
    <p:sldId id="275" r:id="rId35"/>
    <p:sldId id="336" r:id="rId36"/>
    <p:sldId id="308" r:id="rId37"/>
    <p:sldId id="322" r:id="rId38"/>
    <p:sldId id="299" r:id="rId39"/>
    <p:sldId id="300" r:id="rId40"/>
    <p:sldId id="334" r:id="rId41"/>
    <p:sldId id="349" r:id="rId42"/>
    <p:sldId id="339" r:id="rId43"/>
    <p:sldId id="347" r:id="rId44"/>
    <p:sldId id="298" r:id="rId45"/>
    <p:sldId id="343" r:id="rId46"/>
    <p:sldId id="301" r:id="rId47"/>
    <p:sldId id="318" r:id="rId48"/>
    <p:sldId id="324" r:id="rId49"/>
    <p:sldId id="317" r:id="rId50"/>
    <p:sldId id="346" r:id="rId51"/>
    <p:sldId id="337" r:id="rId52"/>
    <p:sldId id="325" r:id="rId53"/>
    <p:sldId id="350" r:id="rId54"/>
    <p:sldId id="321" r:id="rId55"/>
    <p:sldId id="30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394" autoAdjust="0"/>
  </p:normalViewPr>
  <p:slideViewPr>
    <p:cSldViewPr snapToGrid="0">
      <p:cViewPr varScale="1">
        <p:scale>
          <a:sx n="68" d="100"/>
          <a:sy n="68" d="100"/>
        </p:scale>
        <p:origin x="12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FF8BB-68D2-46B4-B751-86599C6636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966083-A16B-442A-9FBA-AA057FA22E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516350-8EE4-408A-870E-317EC8E4A6C8}"/>
              </a:ext>
            </a:extLst>
          </p:cNvPr>
          <p:cNvSpPr>
            <a:spLocks noGrp="1"/>
          </p:cNvSpPr>
          <p:nvPr>
            <p:ph type="dt" sz="half" idx="10"/>
          </p:nvPr>
        </p:nvSpPr>
        <p:spPr/>
        <p:txBody>
          <a:bodyPr/>
          <a:lstStyle/>
          <a:p>
            <a:fld id="{897D3690-CA64-4016-9529-CEF969144DD1}" type="datetimeFigureOut">
              <a:rPr lang="en-US" smtClean="0"/>
              <a:t>3/3/2020</a:t>
            </a:fld>
            <a:endParaRPr lang="en-US"/>
          </a:p>
        </p:txBody>
      </p:sp>
      <p:sp>
        <p:nvSpPr>
          <p:cNvPr id="5" name="Footer Placeholder 4">
            <a:extLst>
              <a:ext uri="{FF2B5EF4-FFF2-40B4-BE49-F238E27FC236}">
                <a16:creationId xmlns:a16="http://schemas.microsoft.com/office/drawing/2014/main" id="{2ED099E3-11B0-487E-A76D-3B1138994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E6E5ED-BA2C-43BD-B826-5A9C2D2F31AE}"/>
              </a:ext>
            </a:extLst>
          </p:cNvPr>
          <p:cNvSpPr>
            <a:spLocks noGrp="1"/>
          </p:cNvSpPr>
          <p:nvPr>
            <p:ph type="sldNum" sz="quarter" idx="12"/>
          </p:nvPr>
        </p:nvSpPr>
        <p:spPr/>
        <p:txBody>
          <a:bodyPr/>
          <a:lstStyle/>
          <a:p>
            <a:fld id="{F2E418CB-F192-4157-A8D1-C0ED0A175DA6}" type="slidenum">
              <a:rPr lang="en-US" smtClean="0"/>
              <a:t>‹#›</a:t>
            </a:fld>
            <a:endParaRPr lang="en-US"/>
          </a:p>
        </p:txBody>
      </p:sp>
    </p:spTree>
    <p:extLst>
      <p:ext uri="{BB962C8B-B14F-4D97-AF65-F5344CB8AC3E}">
        <p14:creationId xmlns:p14="http://schemas.microsoft.com/office/powerpoint/2010/main" val="150053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0441A-8EEA-4392-839B-E3EAE581A1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A1B869-5999-4D1D-90BB-1EE90E1BD12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F85B5-33A2-4E0C-AE7C-FA02856F6E4D}"/>
              </a:ext>
            </a:extLst>
          </p:cNvPr>
          <p:cNvSpPr>
            <a:spLocks noGrp="1"/>
          </p:cNvSpPr>
          <p:nvPr>
            <p:ph type="dt" sz="half" idx="10"/>
          </p:nvPr>
        </p:nvSpPr>
        <p:spPr/>
        <p:txBody>
          <a:bodyPr/>
          <a:lstStyle/>
          <a:p>
            <a:fld id="{897D3690-CA64-4016-9529-CEF969144DD1}" type="datetimeFigureOut">
              <a:rPr lang="en-US" smtClean="0"/>
              <a:t>3/3/2020</a:t>
            </a:fld>
            <a:endParaRPr lang="en-US"/>
          </a:p>
        </p:txBody>
      </p:sp>
      <p:sp>
        <p:nvSpPr>
          <p:cNvPr id="5" name="Footer Placeholder 4">
            <a:extLst>
              <a:ext uri="{FF2B5EF4-FFF2-40B4-BE49-F238E27FC236}">
                <a16:creationId xmlns:a16="http://schemas.microsoft.com/office/drawing/2014/main" id="{BBE893FC-3891-4C00-B542-36A39896CD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F1F8A-DAAD-42DB-B484-F812D50E978D}"/>
              </a:ext>
            </a:extLst>
          </p:cNvPr>
          <p:cNvSpPr>
            <a:spLocks noGrp="1"/>
          </p:cNvSpPr>
          <p:nvPr>
            <p:ph type="sldNum" sz="quarter" idx="12"/>
          </p:nvPr>
        </p:nvSpPr>
        <p:spPr/>
        <p:txBody>
          <a:bodyPr/>
          <a:lstStyle/>
          <a:p>
            <a:fld id="{F2E418CB-F192-4157-A8D1-C0ED0A175DA6}" type="slidenum">
              <a:rPr lang="en-US" smtClean="0"/>
              <a:t>‹#›</a:t>
            </a:fld>
            <a:endParaRPr lang="en-US"/>
          </a:p>
        </p:txBody>
      </p:sp>
    </p:spTree>
    <p:extLst>
      <p:ext uri="{BB962C8B-B14F-4D97-AF65-F5344CB8AC3E}">
        <p14:creationId xmlns:p14="http://schemas.microsoft.com/office/powerpoint/2010/main" val="1605948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F47C7D-FF34-4DAD-9E49-E7F872EA7F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AA812F-C2D3-45DD-9A88-53326C9E78E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EAC3BD-2A93-4BAC-A00E-953DD62C955C}"/>
              </a:ext>
            </a:extLst>
          </p:cNvPr>
          <p:cNvSpPr>
            <a:spLocks noGrp="1"/>
          </p:cNvSpPr>
          <p:nvPr>
            <p:ph type="dt" sz="half" idx="10"/>
          </p:nvPr>
        </p:nvSpPr>
        <p:spPr/>
        <p:txBody>
          <a:bodyPr/>
          <a:lstStyle/>
          <a:p>
            <a:fld id="{897D3690-CA64-4016-9529-CEF969144DD1}" type="datetimeFigureOut">
              <a:rPr lang="en-US" smtClean="0"/>
              <a:t>3/3/2020</a:t>
            </a:fld>
            <a:endParaRPr lang="en-US"/>
          </a:p>
        </p:txBody>
      </p:sp>
      <p:sp>
        <p:nvSpPr>
          <p:cNvPr id="5" name="Footer Placeholder 4">
            <a:extLst>
              <a:ext uri="{FF2B5EF4-FFF2-40B4-BE49-F238E27FC236}">
                <a16:creationId xmlns:a16="http://schemas.microsoft.com/office/drawing/2014/main" id="{53C8123C-3539-4E3C-B3C8-985475EC9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8F577-E751-44BB-B5F8-47765E01A557}"/>
              </a:ext>
            </a:extLst>
          </p:cNvPr>
          <p:cNvSpPr>
            <a:spLocks noGrp="1"/>
          </p:cNvSpPr>
          <p:nvPr>
            <p:ph type="sldNum" sz="quarter" idx="12"/>
          </p:nvPr>
        </p:nvSpPr>
        <p:spPr/>
        <p:txBody>
          <a:bodyPr/>
          <a:lstStyle/>
          <a:p>
            <a:fld id="{F2E418CB-F192-4157-A8D1-C0ED0A175DA6}" type="slidenum">
              <a:rPr lang="en-US" smtClean="0"/>
              <a:t>‹#›</a:t>
            </a:fld>
            <a:endParaRPr lang="en-US"/>
          </a:p>
        </p:txBody>
      </p:sp>
    </p:spTree>
    <p:extLst>
      <p:ext uri="{BB962C8B-B14F-4D97-AF65-F5344CB8AC3E}">
        <p14:creationId xmlns:p14="http://schemas.microsoft.com/office/powerpoint/2010/main" val="3495800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7CF7A-7034-419C-8A61-163A1490E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EAC365-71B9-4860-855E-37E6DBE3FE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A0752-7CE9-443C-B245-1E0DB19BE698}"/>
              </a:ext>
            </a:extLst>
          </p:cNvPr>
          <p:cNvSpPr>
            <a:spLocks noGrp="1"/>
          </p:cNvSpPr>
          <p:nvPr>
            <p:ph type="dt" sz="half" idx="10"/>
          </p:nvPr>
        </p:nvSpPr>
        <p:spPr/>
        <p:txBody>
          <a:bodyPr/>
          <a:lstStyle/>
          <a:p>
            <a:fld id="{897D3690-CA64-4016-9529-CEF969144DD1}" type="datetimeFigureOut">
              <a:rPr lang="en-US" smtClean="0"/>
              <a:t>3/3/2020</a:t>
            </a:fld>
            <a:endParaRPr lang="en-US"/>
          </a:p>
        </p:txBody>
      </p:sp>
      <p:sp>
        <p:nvSpPr>
          <p:cNvPr id="5" name="Footer Placeholder 4">
            <a:extLst>
              <a:ext uri="{FF2B5EF4-FFF2-40B4-BE49-F238E27FC236}">
                <a16:creationId xmlns:a16="http://schemas.microsoft.com/office/drawing/2014/main" id="{BE1F8C33-4010-4B97-9E7D-A0C310EC45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EE6BA1-D5F8-49CA-8950-1DBA9F6B40B2}"/>
              </a:ext>
            </a:extLst>
          </p:cNvPr>
          <p:cNvSpPr>
            <a:spLocks noGrp="1"/>
          </p:cNvSpPr>
          <p:nvPr>
            <p:ph type="sldNum" sz="quarter" idx="12"/>
          </p:nvPr>
        </p:nvSpPr>
        <p:spPr/>
        <p:txBody>
          <a:bodyPr/>
          <a:lstStyle/>
          <a:p>
            <a:fld id="{F2E418CB-F192-4157-A8D1-C0ED0A175DA6}" type="slidenum">
              <a:rPr lang="en-US" smtClean="0"/>
              <a:t>‹#›</a:t>
            </a:fld>
            <a:endParaRPr lang="en-US"/>
          </a:p>
        </p:txBody>
      </p:sp>
    </p:spTree>
    <p:extLst>
      <p:ext uri="{BB962C8B-B14F-4D97-AF65-F5344CB8AC3E}">
        <p14:creationId xmlns:p14="http://schemas.microsoft.com/office/powerpoint/2010/main" val="383257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3042F-57FD-4DF4-A2B8-FC0E351240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700563-77D5-4D8D-A0B5-BBFCDA029F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FB6A17B-FAA6-456F-83BF-C97785A84A6A}"/>
              </a:ext>
            </a:extLst>
          </p:cNvPr>
          <p:cNvSpPr>
            <a:spLocks noGrp="1"/>
          </p:cNvSpPr>
          <p:nvPr>
            <p:ph type="dt" sz="half" idx="10"/>
          </p:nvPr>
        </p:nvSpPr>
        <p:spPr/>
        <p:txBody>
          <a:bodyPr/>
          <a:lstStyle/>
          <a:p>
            <a:fld id="{897D3690-CA64-4016-9529-CEF969144DD1}" type="datetimeFigureOut">
              <a:rPr lang="en-US" smtClean="0"/>
              <a:t>3/3/2020</a:t>
            </a:fld>
            <a:endParaRPr lang="en-US"/>
          </a:p>
        </p:txBody>
      </p:sp>
      <p:sp>
        <p:nvSpPr>
          <p:cNvPr id="5" name="Footer Placeholder 4">
            <a:extLst>
              <a:ext uri="{FF2B5EF4-FFF2-40B4-BE49-F238E27FC236}">
                <a16:creationId xmlns:a16="http://schemas.microsoft.com/office/drawing/2014/main" id="{9E64710B-B7DF-42C3-B362-03981BCC0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C740A7-1DF9-49AE-8BF4-D7A6613A1BA2}"/>
              </a:ext>
            </a:extLst>
          </p:cNvPr>
          <p:cNvSpPr>
            <a:spLocks noGrp="1"/>
          </p:cNvSpPr>
          <p:nvPr>
            <p:ph type="sldNum" sz="quarter" idx="12"/>
          </p:nvPr>
        </p:nvSpPr>
        <p:spPr/>
        <p:txBody>
          <a:bodyPr/>
          <a:lstStyle/>
          <a:p>
            <a:fld id="{F2E418CB-F192-4157-A8D1-C0ED0A175DA6}" type="slidenum">
              <a:rPr lang="en-US" smtClean="0"/>
              <a:t>‹#›</a:t>
            </a:fld>
            <a:endParaRPr lang="en-US"/>
          </a:p>
        </p:txBody>
      </p:sp>
    </p:spTree>
    <p:extLst>
      <p:ext uri="{BB962C8B-B14F-4D97-AF65-F5344CB8AC3E}">
        <p14:creationId xmlns:p14="http://schemas.microsoft.com/office/powerpoint/2010/main" val="166900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E1074-3366-407A-AA8C-A8534EFDD9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48FC6-5F32-4201-9690-9385AB803B0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AE7B4F-1DC3-4C51-9ECE-5B8781709A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0047DA-4357-47FA-9DB5-706EC6A71D92}"/>
              </a:ext>
            </a:extLst>
          </p:cNvPr>
          <p:cNvSpPr>
            <a:spLocks noGrp="1"/>
          </p:cNvSpPr>
          <p:nvPr>
            <p:ph type="dt" sz="half" idx="10"/>
          </p:nvPr>
        </p:nvSpPr>
        <p:spPr/>
        <p:txBody>
          <a:bodyPr/>
          <a:lstStyle/>
          <a:p>
            <a:fld id="{897D3690-CA64-4016-9529-CEF969144DD1}" type="datetimeFigureOut">
              <a:rPr lang="en-US" smtClean="0"/>
              <a:t>3/3/2020</a:t>
            </a:fld>
            <a:endParaRPr lang="en-US"/>
          </a:p>
        </p:txBody>
      </p:sp>
      <p:sp>
        <p:nvSpPr>
          <p:cNvPr id="6" name="Footer Placeholder 5">
            <a:extLst>
              <a:ext uri="{FF2B5EF4-FFF2-40B4-BE49-F238E27FC236}">
                <a16:creationId xmlns:a16="http://schemas.microsoft.com/office/drawing/2014/main" id="{29A1C484-9696-44EC-9C2F-AAEE02DE0D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9564B5-84D3-4F5F-A202-519446E31457}"/>
              </a:ext>
            </a:extLst>
          </p:cNvPr>
          <p:cNvSpPr>
            <a:spLocks noGrp="1"/>
          </p:cNvSpPr>
          <p:nvPr>
            <p:ph type="sldNum" sz="quarter" idx="12"/>
          </p:nvPr>
        </p:nvSpPr>
        <p:spPr/>
        <p:txBody>
          <a:bodyPr/>
          <a:lstStyle/>
          <a:p>
            <a:fld id="{F2E418CB-F192-4157-A8D1-C0ED0A175DA6}" type="slidenum">
              <a:rPr lang="en-US" smtClean="0"/>
              <a:t>‹#›</a:t>
            </a:fld>
            <a:endParaRPr lang="en-US"/>
          </a:p>
        </p:txBody>
      </p:sp>
    </p:spTree>
    <p:extLst>
      <p:ext uri="{BB962C8B-B14F-4D97-AF65-F5344CB8AC3E}">
        <p14:creationId xmlns:p14="http://schemas.microsoft.com/office/powerpoint/2010/main" val="890071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48041-35AE-4F21-9B2A-15B49A3742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508E22-0F5A-4200-9587-A9FF1839EA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3DCD334-3ACA-4479-ADC9-BFF629D268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A3A7CD-4214-4576-9BD6-2C70E0D25F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6965968-7039-458E-85F8-D5534BE63E0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B90829-2BF1-4495-A961-4C8FC55C28D9}"/>
              </a:ext>
            </a:extLst>
          </p:cNvPr>
          <p:cNvSpPr>
            <a:spLocks noGrp="1"/>
          </p:cNvSpPr>
          <p:nvPr>
            <p:ph type="dt" sz="half" idx="10"/>
          </p:nvPr>
        </p:nvSpPr>
        <p:spPr/>
        <p:txBody>
          <a:bodyPr/>
          <a:lstStyle/>
          <a:p>
            <a:fld id="{897D3690-CA64-4016-9529-CEF969144DD1}" type="datetimeFigureOut">
              <a:rPr lang="en-US" smtClean="0"/>
              <a:t>3/3/2020</a:t>
            </a:fld>
            <a:endParaRPr lang="en-US"/>
          </a:p>
        </p:txBody>
      </p:sp>
      <p:sp>
        <p:nvSpPr>
          <p:cNvPr id="8" name="Footer Placeholder 7">
            <a:extLst>
              <a:ext uri="{FF2B5EF4-FFF2-40B4-BE49-F238E27FC236}">
                <a16:creationId xmlns:a16="http://schemas.microsoft.com/office/drawing/2014/main" id="{3BB39C46-6F0E-4F03-904B-676EE93627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BF272B-D1E7-40FC-B273-CD7369FD9584}"/>
              </a:ext>
            </a:extLst>
          </p:cNvPr>
          <p:cNvSpPr>
            <a:spLocks noGrp="1"/>
          </p:cNvSpPr>
          <p:nvPr>
            <p:ph type="sldNum" sz="quarter" idx="12"/>
          </p:nvPr>
        </p:nvSpPr>
        <p:spPr/>
        <p:txBody>
          <a:bodyPr/>
          <a:lstStyle/>
          <a:p>
            <a:fld id="{F2E418CB-F192-4157-A8D1-C0ED0A175DA6}" type="slidenum">
              <a:rPr lang="en-US" smtClean="0"/>
              <a:t>‹#›</a:t>
            </a:fld>
            <a:endParaRPr lang="en-US"/>
          </a:p>
        </p:txBody>
      </p:sp>
    </p:spTree>
    <p:extLst>
      <p:ext uri="{BB962C8B-B14F-4D97-AF65-F5344CB8AC3E}">
        <p14:creationId xmlns:p14="http://schemas.microsoft.com/office/powerpoint/2010/main" val="1458394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09BE9-E733-429B-9F7A-CED71A8136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93A3B8-DFEE-4506-90BE-FF6F5BD4A824}"/>
              </a:ext>
            </a:extLst>
          </p:cNvPr>
          <p:cNvSpPr>
            <a:spLocks noGrp="1"/>
          </p:cNvSpPr>
          <p:nvPr>
            <p:ph type="dt" sz="half" idx="10"/>
          </p:nvPr>
        </p:nvSpPr>
        <p:spPr/>
        <p:txBody>
          <a:bodyPr/>
          <a:lstStyle/>
          <a:p>
            <a:fld id="{897D3690-CA64-4016-9529-CEF969144DD1}" type="datetimeFigureOut">
              <a:rPr lang="en-US" smtClean="0"/>
              <a:t>3/3/2020</a:t>
            </a:fld>
            <a:endParaRPr lang="en-US"/>
          </a:p>
        </p:txBody>
      </p:sp>
      <p:sp>
        <p:nvSpPr>
          <p:cNvPr id="4" name="Footer Placeholder 3">
            <a:extLst>
              <a:ext uri="{FF2B5EF4-FFF2-40B4-BE49-F238E27FC236}">
                <a16:creationId xmlns:a16="http://schemas.microsoft.com/office/drawing/2014/main" id="{08BBE677-F41F-40A7-AB8E-492A7DD5EB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C6F973-FECE-405B-906D-D12E093EC18B}"/>
              </a:ext>
            </a:extLst>
          </p:cNvPr>
          <p:cNvSpPr>
            <a:spLocks noGrp="1"/>
          </p:cNvSpPr>
          <p:nvPr>
            <p:ph type="sldNum" sz="quarter" idx="12"/>
          </p:nvPr>
        </p:nvSpPr>
        <p:spPr/>
        <p:txBody>
          <a:bodyPr/>
          <a:lstStyle/>
          <a:p>
            <a:fld id="{F2E418CB-F192-4157-A8D1-C0ED0A175DA6}" type="slidenum">
              <a:rPr lang="en-US" smtClean="0"/>
              <a:t>‹#›</a:t>
            </a:fld>
            <a:endParaRPr lang="en-US"/>
          </a:p>
        </p:txBody>
      </p:sp>
    </p:spTree>
    <p:extLst>
      <p:ext uri="{BB962C8B-B14F-4D97-AF65-F5344CB8AC3E}">
        <p14:creationId xmlns:p14="http://schemas.microsoft.com/office/powerpoint/2010/main" val="1957777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C70B90-DC95-4A24-AB61-87870C7C1DE9}"/>
              </a:ext>
            </a:extLst>
          </p:cNvPr>
          <p:cNvSpPr>
            <a:spLocks noGrp="1"/>
          </p:cNvSpPr>
          <p:nvPr>
            <p:ph type="dt" sz="half" idx="10"/>
          </p:nvPr>
        </p:nvSpPr>
        <p:spPr/>
        <p:txBody>
          <a:bodyPr/>
          <a:lstStyle/>
          <a:p>
            <a:fld id="{897D3690-CA64-4016-9529-CEF969144DD1}" type="datetimeFigureOut">
              <a:rPr lang="en-US" smtClean="0"/>
              <a:t>3/3/2020</a:t>
            </a:fld>
            <a:endParaRPr lang="en-US"/>
          </a:p>
        </p:txBody>
      </p:sp>
      <p:sp>
        <p:nvSpPr>
          <p:cNvPr id="3" name="Footer Placeholder 2">
            <a:extLst>
              <a:ext uri="{FF2B5EF4-FFF2-40B4-BE49-F238E27FC236}">
                <a16:creationId xmlns:a16="http://schemas.microsoft.com/office/drawing/2014/main" id="{ABAE7204-CFED-4DAC-92EF-5426F5B2A2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2789EA-7027-4903-9246-EE02F8BE3131}"/>
              </a:ext>
            </a:extLst>
          </p:cNvPr>
          <p:cNvSpPr>
            <a:spLocks noGrp="1"/>
          </p:cNvSpPr>
          <p:nvPr>
            <p:ph type="sldNum" sz="quarter" idx="12"/>
          </p:nvPr>
        </p:nvSpPr>
        <p:spPr/>
        <p:txBody>
          <a:bodyPr/>
          <a:lstStyle/>
          <a:p>
            <a:fld id="{F2E418CB-F192-4157-A8D1-C0ED0A175DA6}" type="slidenum">
              <a:rPr lang="en-US" smtClean="0"/>
              <a:t>‹#›</a:t>
            </a:fld>
            <a:endParaRPr lang="en-US"/>
          </a:p>
        </p:txBody>
      </p:sp>
    </p:spTree>
    <p:extLst>
      <p:ext uri="{BB962C8B-B14F-4D97-AF65-F5344CB8AC3E}">
        <p14:creationId xmlns:p14="http://schemas.microsoft.com/office/powerpoint/2010/main" val="295905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83D8E-C4FF-4865-911F-E90C647EC2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6342D7-84A9-470F-B954-297EAD5BFC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15FAAF-0B6B-400D-B78F-B957ADE787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809663-7DFC-4719-A1D2-21D1BAEB3FEC}"/>
              </a:ext>
            </a:extLst>
          </p:cNvPr>
          <p:cNvSpPr>
            <a:spLocks noGrp="1"/>
          </p:cNvSpPr>
          <p:nvPr>
            <p:ph type="dt" sz="half" idx="10"/>
          </p:nvPr>
        </p:nvSpPr>
        <p:spPr/>
        <p:txBody>
          <a:bodyPr/>
          <a:lstStyle/>
          <a:p>
            <a:fld id="{897D3690-CA64-4016-9529-CEF969144DD1}" type="datetimeFigureOut">
              <a:rPr lang="en-US" smtClean="0"/>
              <a:t>3/3/2020</a:t>
            </a:fld>
            <a:endParaRPr lang="en-US"/>
          </a:p>
        </p:txBody>
      </p:sp>
      <p:sp>
        <p:nvSpPr>
          <p:cNvPr id="6" name="Footer Placeholder 5">
            <a:extLst>
              <a:ext uri="{FF2B5EF4-FFF2-40B4-BE49-F238E27FC236}">
                <a16:creationId xmlns:a16="http://schemas.microsoft.com/office/drawing/2014/main" id="{8B1DD316-95FD-4420-9905-0A9EF9109A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6D3B0D-C9CC-44C4-929F-E24CB61E3454}"/>
              </a:ext>
            </a:extLst>
          </p:cNvPr>
          <p:cNvSpPr>
            <a:spLocks noGrp="1"/>
          </p:cNvSpPr>
          <p:nvPr>
            <p:ph type="sldNum" sz="quarter" idx="12"/>
          </p:nvPr>
        </p:nvSpPr>
        <p:spPr/>
        <p:txBody>
          <a:bodyPr/>
          <a:lstStyle/>
          <a:p>
            <a:fld id="{F2E418CB-F192-4157-A8D1-C0ED0A175DA6}" type="slidenum">
              <a:rPr lang="en-US" smtClean="0"/>
              <a:t>‹#›</a:t>
            </a:fld>
            <a:endParaRPr lang="en-US"/>
          </a:p>
        </p:txBody>
      </p:sp>
    </p:spTree>
    <p:extLst>
      <p:ext uri="{BB962C8B-B14F-4D97-AF65-F5344CB8AC3E}">
        <p14:creationId xmlns:p14="http://schemas.microsoft.com/office/powerpoint/2010/main" val="927902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4F376-070B-4CF3-844D-06101D209A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600731-4685-429E-8134-A59893BA93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86F321-14EE-4394-BF6A-0DC22978E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D4A5A3-FDD6-463D-B8DF-57BA6A984C03}"/>
              </a:ext>
            </a:extLst>
          </p:cNvPr>
          <p:cNvSpPr>
            <a:spLocks noGrp="1"/>
          </p:cNvSpPr>
          <p:nvPr>
            <p:ph type="dt" sz="half" idx="10"/>
          </p:nvPr>
        </p:nvSpPr>
        <p:spPr/>
        <p:txBody>
          <a:bodyPr/>
          <a:lstStyle/>
          <a:p>
            <a:fld id="{897D3690-CA64-4016-9529-CEF969144DD1}" type="datetimeFigureOut">
              <a:rPr lang="en-US" smtClean="0"/>
              <a:t>3/3/2020</a:t>
            </a:fld>
            <a:endParaRPr lang="en-US"/>
          </a:p>
        </p:txBody>
      </p:sp>
      <p:sp>
        <p:nvSpPr>
          <p:cNvPr id="6" name="Footer Placeholder 5">
            <a:extLst>
              <a:ext uri="{FF2B5EF4-FFF2-40B4-BE49-F238E27FC236}">
                <a16:creationId xmlns:a16="http://schemas.microsoft.com/office/drawing/2014/main" id="{1ED54E6E-D84A-4765-B447-2C8835EC53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8375A6-AD8C-4738-8C1B-D00D4297FD50}"/>
              </a:ext>
            </a:extLst>
          </p:cNvPr>
          <p:cNvSpPr>
            <a:spLocks noGrp="1"/>
          </p:cNvSpPr>
          <p:nvPr>
            <p:ph type="sldNum" sz="quarter" idx="12"/>
          </p:nvPr>
        </p:nvSpPr>
        <p:spPr/>
        <p:txBody>
          <a:bodyPr/>
          <a:lstStyle/>
          <a:p>
            <a:fld id="{F2E418CB-F192-4157-A8D1-C0ED0A175DA6}" type="slidenum">
              <a:rPr lang="en-US" smtClean="0"/>
              <a:t>‹#›</a:t>
            </a:fld>
            <a:endParaRPr lang="en-US"/>
          </a:p>
        </p:txBody>
      </p:sp>
    </p:spTree>
    <p:extLst>
      <p:ext uri="{BB962C8B-B14F-4D97-AF65-F5344CB8AC3E}">
        <p14:creationId xmlns:p14="http://schemas.microsoft.com/office/powerpoint/2010/main" val="8148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D46DBD-508D-40F3-91E8-2E21B09B59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3C692B-66DE-4840-9C73-F2607E3424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6A44F2-7657-4D23-A4BC-96EE0CF621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7D3690-CA64-4016-9529-CEF969144DD1}" type="datetimeFigureOut">
              <a:rPr lang="en-US" smtClean="0"/>
              <a:t>3/3/2020</a:t>
            </a:fld>
            <a:endParaRPr lang="en-US"/>
          </a:p>
        </p:txBody>
      </p:sp>
      <p:sp>
        <p:nvSpPr>
          <p:cNvPr id="5" name="Footer Placeholder 4">
            <a:extLst>
              <a:ext uri="{FF2B5EF4-FFF2-40B4-BE49-F238E27FC236}">
                <a16:creationId xmlns:a16="http://schemas.microsoft.com/office/drawing/2014/main" id="{7E3AA9A0-456B-4930-86A2-A57FF5D874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36300A-29D4-41AB-8B69-87CBBDDEAC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E418CB-F192-4157-A8D1-C0ED0A175DA6}" type="slidenum">
              <a:rPr lang="en-US" smtClean="0"/>
              <a:t>‹#›</a:t>
            </a:fld>
            <a:endParaRPr lang="en-US"/>
          </a:p>
        </p:txBody>
      </p:sp>
    </p:spTree>
    <p:extLst>
      <p:ext uri="{BB962C8B-B14F-4D97-AF65-F5344CB8AC3E}">
        <p14:creationId xmlns:p14="http://schemas.microsoft.com/office/powerpoint/2010/main" val="109342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www.militarypoisons.org/"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militarypoisons.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hyperlink" Target="http://www.militarypoisons.org/"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0C7E3-4DCF-43A3-8D68-A342421C5568}"/>
              </a:ext>
            </a:extLst>
          </p:cNvPr>
          <p:cNvSpPr>
            <a:spLocks noGrp="1"/>
          </p:cNvSpPr>
          <p:nvPr>
            <p:ph type="title"/>
          </p:nvPr>
        </p:nvSpPr>
        <p:spPr/>
        <p:txBody>
          <a:bodyPr/>
          <a:lstStyle/>
          <a:p>
            <a:r>
              <a:rPr lang="en-US" dirty="0"/>
              <a:t>Speaking truth – that’ll show ‘</a:t>
            </a:r>
            <a:r>
              <a:rPr lang="en-US" dirty="0" err="1"/>
              <a:t>em</a:t>
            </a:r>
            <a:r>
              <a:rPr lang="en-US" dirty="0"/>
              <a:t>.</a:t>
            </a:r>
          </a:p>
        </p:txBody>
      </p:sp>
      <p:pic>
        <p:nvPicPr>
          <p:cNvPr id="5" name="Content Placeholder 4" descr="A picture containing building, standing, black, small&#10;&#10;Description automatically generated">
            <a:extLst>
              <a:ext uri="{FF2B5EF4-FFF2-40B4-BE49-F238E27FC236}">
                <a16:creationId xmlns:a16="http://schemas.microsoft.com/office/drawing/2014/main" id="{D508C179-E003-4427-8BA7-C411FD3ED0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3509" y="1858243"/>
            <a:ext cx="9643621" cy="5616648"/>
          </a:xfrm>
        </p:spPr>
      </p:pic>
    </p:spTree>
    <p:extLst>
      <p:ext uri="{BB962C8B-B14F-4D97-AF65-F5344CB8AC3E}">
        <p14:creationId xmlns:p14="http://schemas.microsoft.com/office/powerpoint/2010/main" val="2686346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E17C6-A2B5-4ED6-9727-C3FC09801286}"/>
              </a:ext>
            </a:extLst>
          </p:cNvPr>
          <p:cNvSpPr>
            <a:spLocks noGrp="1"/>
          </p:cNvSpPr>
          <p:nvPr>
            <p:ph type="title"/>
          </p:nvPr>
        </p:nvSpPr>
        <p:spPr/>
        <p:txBody>
          <a:bodyPr/>
          <a:lstStyle/>
          <a:p>
            <a:r>
              <a:rPr lang="en-US" dirty="0"/>
              <a:t>Foam Suppression Systems like this are installed in hangars across the country.</a:t>
            </a:r>
          </a:p>
        </p:txBody>
      </p:sp>
      <p:pic>
        <p:nvPicPr>
          <p:cNvPr id="5" name="Content Placeholder 4" descr="A picture containing indoor, ceiling, snow, train&#10;&#10;Description automatically generated">
            <a:extLst>
              <a:ext uri="{FF2B5EF4-FFF2-40B4-BE49-F238E27FC236}">
                <a16:creationId xmlns:a16="http://schemas.microsoft.com/office/drawing/2014/main" id="{13C535F8-8C98-4A96-BD87-71D783F080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1578" y="1863136"/>
            <a:ext cx="9189563" cy="5838727"/>
          </a:xfrm>
        </p:spPr>
      </p:pic>
    </p:spTree>
    <p:extLst>
      <p:ext uri="{BB962C8B-B14F-4D97-AF65-F5344CB8AC3E}">
        <p14:creationId xmlns:p14="http://schemas.microsoft.com/office/powerpoint/2010/main" val="4286870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7B5F2-1629-4B12-A60F-2A3EDE986117}"/>
              </a:ext>
            </a:extLst>
          </p:cNvPr>
          <p:cNvSpPr>
            <a:spLocks noGrp="1"/>
          </p:cNvSpPr>
          <p:nvPr>
            <p:ph type="title"/>
          </p:nvPr>
        </p:nvSpPr>
        <p:spPr/>
        <p:txBody>
          <a:bodyPr/>
          <a:lstStyle/>
          <a:p>
            <a:r>
              <a:rPr lang="en-US" dirty="0"/>
              <a:t>The most powerful carcinogens ever developed won’t hurt you. </a:t>
            </a:r>
          </a:p>
        </p:txBody>
      </p:sp>
      <p:pic>
        <p:nvPicPr>
          <p:cNvPr id="5" name="Content Placeholder 4" descr="A person in a swimming pool&#10;&#10;Description automatically generated">
            <a:extLst>
              <a:ext uri="{FF2B5EF4-FFF2-40B4-BE49-F238E27FC236}">
                <a16:creationId xmlns:a16="http://schemas.microsoft.com/office/drawing/2014/main" id="{2B004AB3-469B-41FE-958B-E02D0B6ECF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2021" y="1825625"/>
            <a:ext cx="8367957" cy="4351338"/>
          </a:xfrm>
        </p:spPr>
      </p:pic>
    </p:spTree>
    <p:extLst>
      <p:ext uri="{BB962C8B-B14F-4D97-AF65-F5344CB8AC3E}">
        <p14:creationId xmlns:p14="http://schemas.microsoft.com/office/powerpoint/2010/main" val="3144015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BD1F9-1FDA-4840-A587-268A71CB062A}"/>
              </a:ext>
            </a:extLst>
          </p:cNvPr>
          <p:cNvSpPr>
            <a:spLocks noGrp="1"/>
          </p:cNvSpPr>
          <p:nvPr>
            <p:ph type="title"/>
          </p:nvPr>
        </p:nvSpPr>
        <p:spPr/>
        <p:txBody>
          <a:bodyPr/>
          <a:lstStyle/>
          <a:p>
            <a:r>
              <a:rPr lang="en-US" dirty="0"/>
              <a:t>Hangar drain for AFFF Foam</a:t>
            </a:r>
          </a:p>
        </p:txBody>
      </p:sp>
      <p:pic>
        <p:nvPicPr>
          <p:cNvPr id="5" name="Content Placeholder 4" descr="A picture containing white, parked, plane&#10;&#10;Description automatically generated">
            <a:extLst>
              <a:ext uri="{FF2B5EF4-FFF2-40B4-BE49-F238E27FC236}">
                <a16:creationId xmlns:a16="http://schemas.microsoft.com/office/drawing/2014/main" id="{18DA5E5A-091E-4B2E-AF2E-E9FE473614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8278" y="1801721"/>
            <a:ext cx="5156163" cy="4881883"/>
          </a:xfrm>
        </p:spPr>
      </p:pic>
    </p:spTree>
    <p:extLst>
      <p:ext uri="{BB962C8B-B14F-4D97-AF65-F5344CB8AC3E}">
        <p14:creationId xmlns:p14="http://schemas.microsoft.com/office/powerpoint/2010/main" val="3128515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9E64A-6458-4791-8FA4-BD70102E22AE}"/>
              </a:ext>
            </a:extLst>
          </p:cNvPr>
          <p:cNvSpPr>
            <a:spLocks noGrp="1"/>
          </p:cNvSpPr>
          <p:nvPr>
            <p:ph type="title"/>
          </p:nvPr>
        </p:nvSpPr>
        <p:spPr/>
        <p:txBody>
          <a:bodyPr/>
          <a:lstStyle/>
          <a:p>
            <a:r>
              <a:rPr lang="en-US" dirty="0"/>
              <a:t>Foam from a suppression system test goes down the drain. </a:t>
            </a:r>
          </a:p>
        </p:txBody>
      </p:sp>
      <p:pic>
        <p:nvPicPr>
          <p:cNvPr id="5" name="Content Placeholder 4" descr="A picture containing grass, outdoor, building, fire&#10;&#10;Description automatically generated">
            <a:extLst>
              <a:ext uri="{FF2B5EF4-FFF2-40B4-BE49-F238E27FC236}">
                <a16:creationId xmlns:a16="http://schemas.microsoft.com/office/drawing/2014/main" id="{87239569-DB0D-453A-AA79-9C855EB3EC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6887" y="1901039"/>
            <a:ext cx="9521072" cy="4591835"/>
          </a:xfrm>
        </p:spPr>
      </p:pic>
    </p:spTree>
    <p:extLst>
      <p:ext uri="{BB962C8B-B14F-4D97-AF65-F5344CB8AC3E}">
        <p14:creationId xmlns:p14="http://schemas.microsoft.com/office/powerpoint/2010/main" val="2667879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94005-88D0-4245-8197-D627155E491E}"/>
              </a:ext>
            </a:extLst>
          </p:cNvPr>
          <p:cNvSpPr>
            <a:spLocks noGrp="1"/>
          </p:cNvSpPr>
          <p:nvPr>
            <p:ph type="title"/>
          </p:nvPr>
        </p:nvSpPr>
        <p:spPr/>
        <p:txBody>
          <a:bodyPr/>
          <a:lstStyle/>
          <a:p>
            <a:r>
              <a:rPr lang="en-US" dirty="0"/>
              <a:t>Iwo Jima?</a:t>
            </a:r>
          </a:p>
        </p:txBody>
      </p:sp>
      <p:pic>
        <p:nvPicPr>
          <p:cNvPr id="5" name="Content Placeholder 4" descr="A picture containing outdoor, fire, transport, snow&#10;&#10;Description automatically generated">
            <a:extLst>
              <a:ext uri="{FF2B5EF4-FFF2-40B4-BE49-F238E27FC236}">
                <a16:creationId xmlns:a16="http://schemas.microsoft.com/office/drawing/2014/main" id="{E6BF697C-7ABA-432E-9A5E-E0659A08CF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8486" y="1816197"/>
            <a:ext cx="8338450" cy="5899453"/>
          </a:xfrm>
        </p:spPr>
      </p:pic>
    </p:spTree>
    <p:extLst>
      <p:ext uri="{BB962C8B-B14F-4D97-AF65-F5344CB8AC3E}">
        <p14:creationId xmlns:p14="http://schemas.microsoft.com/office/powerpoint/2010/main" val="3711610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0D0D-26F3-4FA3-A3FE-9A962382C8E9}"/>
              </a:ext>
            </a:extLst>
          </p:cNvPr>
          <p:cNvSpPr>
            <a:spLocks noGrp="1"/>
          </p:cNvSpPr>
          <p:nvPr>
            <p:ph type="title"/>
          </p:nvPr>
        </p:nvSpPr>
        <p:spPr/>
        <p:txBody>
          <a:bodyPr/>
          <a:lstStyle/>
          <a:p>
            <a:r>
              <a:rPr lang="en-US" dirty="0"/>
              <a:t>Foam party at Travis AFB </a:t>
            </a:r>
          </a:p>
        </p:txBody>
      </p:sp>
      <p:pic>
        <p:nvPicPr>
          <p:cNvPr id="5" name="Content Placeholder 4" descr="A group of people in a room&#10;&#10;Description automatically generated">
            <a:extLst>
              <a:ext uri="{FF2B5EF4-FFF2-40B4-BE49-F238E27FC236}">
                <a16:creationId xmlns:a16="http://schemas.microsoft.com/office/drawing/2014/main" id="{6CA9D4ED-0D3E-430D-9A15-DA2CC2F98D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49138" y="1815792"/>
            <a:ext cx="3725056" cy="4791485"/>
          </a:xfrm>
        </p:spPr>
      </p:pic>
    </p:spTree>
    <p:extLst>
      <p:ext uri="{BB962C8B-B14F-4D97-AF65-F5344CB8AC3E}">
        <p14:creationId xmlns:p14="http://schemas.microsoft.com/office/powerpoint/2010/main" val="3250407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69AFD-A892-4960-A0C7-2C6552915C86}"/>
              </a:ext>
            </a:extLst>
          </p:cNvPr>
          <p:cNvSpPr>
            <a:spLocks noGrp="1"/>
          </p:cNvSpPr>
          <p:nvPr>
            <p:ph type="title"/>
          </p:nvPr>
        </p:nvSpPr>
        <p:spPr/>
        <p:txBody>
          <a:bodyPr/>
          <a:lstStyle/>
          <a:p>
            <a:r>
              <a:rPr lang="en-US" dirty="0"/>
              <a:t>Snow at Travis in the summer?</a:t>
            </a:r>
          </a:p>
        </p:txBody>
      </p:sp>
      <p:pic>
        <p:nvPicPr>
          <p:cNvPr id="5" name="Content Placeholder 4" descr="A picture containing outdoor, snow, water, ocean&#10;&#10;Description automatically generated">
            <a:extLst>
              <a:ext uri="{FF2B5EF4-FFF2-40B4-BE49-F238E27FC236}">
                <a16:creationId xmlns:a16="http://schemas.microsoft.com/office/drawing/2014/main" id="{2D94CFEA-FFC8-44C5-A7B2-54CBB5FAE3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4338" y="1986698"/>
            <a:ext cx="9851010" cy="4574358"/>
          </a:xfrm>
        </p:spPr>
      </p:pic>
    </p:spTree>
    <p:extLst>
      <p:ext uri="{BB962C8B-B14F-4D97-AF65-F5344CB8AC3E}">
        <p14:creationId xmlns:p14="http://schemas.microsoft.com/office/powerpoint/2010/main" val="2989711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B9DDA-149C-4E82-A13E-B0DA4F78B196}"/>
              </a:ext>
            </a:extLst>
          </p:cNvPr>
          <p:cNvSpPr>
            <a:spLocks noGrp="1"/>
          </p:cNvSpPr>
          <p:nvPr>
            <p:ph type="title"/>
          </p:nvPr>
        </p:nvSpPr>
        <p:spPr/>
        <p:txBody>
          <a:bodyPr/>
          <a:lstStyle/>
          <a:p>
            <a:r>
              <a:rPr lang="en-US" dirty="0"/>
              <a:t>Waiting to take off at Travis AFB</a:t>
            </a:r>
          </a:p>
        </p:txBody>
      </p:sp>
      <p:pic>
        <p:nvPicPr>
          <p:cNvPr id="5" name="Content Placeholder 4" descr="A large passenger jet sitting on top of a runway&#10;&#10;Description automatically generated">
            <a:extLst>
              <a:ext uri="{FF2B5EF4-FFF2-40B4-BE49-F238E27FC236}">
                <a16:creationId xmlns:a16="http://schemas.microsoft.com/office/drawing/2014/main" id="{0B811808-10BA-408F-B169-60E78A93FC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3267" y="1825625"/>
            <a:ext cx="8425466" cy="4351338"/>
          </a:xfrm>
        </p:spPr>
      </p:pic>
    </p:spTree>
    <p:extLst>
      <p:ext uri="{BB962C8B-B14F-4D97-AF65-F5344CB8AC3E}">
        <p14:creationId xmlns:p14="http://schemas.microsoft.com/office/powerpoint/2010/main" val="372089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E823D-0D4D-4098-9624-5908B20A3707}"/>
              </a:ext>
            </a:extLst>
          </p:cNvPr>
          <p:cNvSpPr>
            <a:spLocks noGrp="1"/>
          </p:cNvSpPr>
          <p:nvPr>
            <p:ph type="title"/>
          </p:nvPr>
        </p:nvSpPr>
        <p:spPr/>
        <p:txBody>
          <a:bodyPr/>
          <a:lstStyle/>
          <a:p>
            <a:r>
              <a:rPr lang="en-US" dirty="0"/>
              <a:t>Travis AFB and Union Creek</a:t>
            </a:r>
          </a:p>
        </p:txBody>
      </p:sp>
      <p:pic>
        <p:nvPicPr>
          <p:cNvPr id="5" name="Content Placeholder 4" descr="A picture containing building, old, standing, street&#10;&#10;Description automatically generated">
            <a:extLst>
              <a:ext uri="{FF2B5EF4-FFF2-40B4-BE49-F238E27FC236}">
                <a16:creationId xmlns:a16="http://schemas.microsoft.com/office/drawing/2014/main" id="{55C44CB4-F6EB-4FA1-99BC-1B1F441B14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9829" y="1629001"/>
            <a:ext cx="8447126" cy="5228999"/>
          </a:xfrm>
        </p:spPr>
      </p:pic>
    </p:spTree>
    <p:extLst>
      <p:ext uri="{BB962C8B-B14F-4D97-AF65-F5344CB8AC3E}">
        <p14:creationId xmlns:p14="http://schemas.microsoft.com/office/powerpoint/2010/main" val="4246583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CA304-976E-4E59-9E32-084430B6FFC5}"/>
              </a:ext>
            </a:extLst>
          </p:cNvPr>
          <p:cNvSpPr>
            <a:spLocks noGrp="1"/>
          </p:cNvSpPr>
          <p:nvPr>
            <p:ph type="title"/>
          </p:nvPr>
        </p:nvSpPr>
        <p:spPr/>
        <p:txBody>
          <a:bodyPr/>
          <a:lstStyle/>
          <a:p>
            <a:r>
              <a:rPr lang="en-US" dirty="0"/>
              <a:t>Routine. </a:t>
            </a:r>
          </a:p>
        </p:txBody>
      </p:sp>
      <p:pic>
        <p:nvPicPr>
          <p:cNvPr id="5" name="Content Placeholder 4" descr="A steam engine train with smoke coming out of it&#10;&#10;Description automatically generated">
            <a:extLst>
              <a:ext uri="{FF2B5EF4-FFF2-40B4-BE49-F238E27FC236}">
                <a16:creationId xmlns:a16="http://schemas.microsoft.com/office/drawing/2014/main" id="{53FDCDE9-F33B-4A2B-8064-21FD722CE5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8930" y="1599747"/>
            <a:ext cx="10127224" cy="4893128"/>
          </a:xfrm>
        </p:spPr>
      </p:pic>
    </p:spTree>
    <p:extLst>
      <p:ext uri="{BB962C8B-B14F-4D97-AF65-F5344CB8AC3E}">
        <p14:creationId xmlns:p14="http://schemas.microsoft.com/office/powerpoint/2010/main" val="765974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CE69E-ECA2-4089-B22D-79221B4FBAD3}"/>
              </a:ext>
            </a:extLst>
          </p:cNvPr>
          <p:cNvSpPr>
            <a:spLocks noGrp="1"/>
          </p:cNvSpPr>
          <p:nvPr>
            <p:ph type="title"/>
          </p:nvPr>
        </p:nvSpPr>
        <p:spPr>
          <a:xfrm>
            <a:off x="838200" y="365125"/>
            <a:ext cx="10515600" cy="1375185"/>
          </a:xfrm>
        </p:spPr>
        <p:txBody>
          <a:bodyPr>
            <a:normAutofit fontScale="90000"/>
          </a:bodyPr>
          <a:lstStyle/>
          <a:p>
            <a:br>
              <a:rPr lang="en-US" dirty="0"/>
            </a:br>
            <a:r>
              <a:rPr lang="en-US" sz="2200" b="1" dirty="0"/>
              <a:t>Rachel Carson, American marine biologist, conservationist and writer whose book </a:t>
            </a:r>
            <a:r>
              <a:rPr lang="en-US" sz="2200" b="1" i="1" dirty="0"/>
              <a:t>Silent Spring</a:t>
            </a:r>
            <a:r>
              <a:rPr lang="en-US" sz="2200" b="1" dirty="0"/>
              <a:t> (1962), denounced the indiscriminate use of pesticides, and helped launch the modern environmental movement. “It is a curious situation that the sea, from which life first arose should now be threatened by the activities of one form of that life. But the sea, though changed in a sinister way, will continue to exist; the threat is rather to life itself.”</a:t>
            </a:r>
            <a:br>
              <a:rPr lang="en-US" sz="2200" b="1" dirty="0"/>
            </a:br>
            <a:br>
              <a:rPr lang="en-US" sz="2200" b="1" dirty="0"/>
            </a:br>
            <a:r>
              <a:rPr lang="en-US" sz="2200" b="1" dirty="0"/>
              <a:t>― Rachel Carson, The Sea Around Us, 1951. </a:t>
            </a:r>
            <a:endParaRPr lang="en-US" sz="2200" dirty="0"/>
          </a:p>
        </p:txBody>
      </p:sp>
      <p:pic>
        <p:nvPicPr>
          <p:cNvPr id="9" name="Content Placeholder 8" descr="A person standing in front of a stove&#10;&#10;Description automatically generated">
            <a:extLst>
              <a:ext uri="{FF2B5EF4-FFF2-40B4-BE49-F238E27FC236}">
                <a16:creationId xmlns:a16="http://schemas.microsoft.com/office/drawing/2014/main" id="{CC33EC50-9132-403D-8261-68B8A70AB1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7711" y="2319849"/>
            <a:ext cx="4712391" cy="4351338"/>
          </a:xfrm>
        </p:spPr>
      </p:pic>
    </p:spTree>
    <p:extLst>
      <p:ext uri="{BB962C8B-B14F-4D97-AF65-F5344CB8AC3E}">
        <p14:creationId xmlns:p14="http://schemas.microsoft.com/office/powerpoint/2010/main" val="1810200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15AB8-9B88-4626-9416-EA7EC000FAF2}"/>
              </a:ext>
            </a:extLst>
          </p:cNvPr>
          <p:cNvSpPr>
            <a:spLocks noGrp="1"/>
          </p:cNvSpPr>
          <p:nvPr>
            <p:ph type="title"/>
          </p:nvPr>
        </p:nvSpPr>
        <p:spPr/>
        <p:txBody>
          <a:bodyPr>
            <a:normAutofit/>
          </a:bodyPr>
          <a:lstStyle/>
          <a:p>
            <a:r>
              <a:rPr lang="en-US" sz="4000" dirty="0"/>
              <a:t>Spangdahlem Airbase, Germany + </a:t>
            </a:r>
            <a:r>
              <a:rPr lang="en-US" sz="4000" dirty="0" err="1"/>
              <a:t>Wittlich</a:t>
            </a:r>
            <a:r>
              <a:rPr lang="en-US" sz="4000" dirty="0"/>
              <a:t>-Land</a:t>
            </a:r>
          </a:p>
        </p:txBody>
      </p:sp>
      <p:pic>
        <p:nvPicPr>
          <p:cNvPr id="5" name="Content Placeholder 4" descr="A picture containing snow, mountain, man, skiing&#10;&#10;Description automatically generated">
            <a:extLst>
              <a:ext uri="{FF2B5EF4-FFF2-40B4-BE49-F238E27FC236}">
                <a16:creationId xmlns:a16="http://schemas.microsoft.com/office/drawing/2014/main" id="{DA174516-8B6F-4018-9E1F-B7EA06C74A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5684" y="1508940"/>
            <a:ext cx="9861223" cy="5030638"/>
          </a:xfrm>
        </p:spPr>
      </p:pic>
    </p:spTree>
    <p:extLst>
      <p:ext uri="{BB962C8B-B14F-4D97-AF65-F5344CB8AC3E}">
        <p14:creationId xmlns:p14="http://schemas.microsoft.com/office/powerpoint/2010/main" val="1118066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47B62-C289-4D69-83CD-6575BC85507B}"/>
              </a:ext>
            </a:extLst>
          </p:cNvPr>
          <p:cNvSpPr>
            <a:spLocks noGrp="1"/>
          </p:cNvSpPr>
          <p:nvPr>
            <p:ph type="title"/>
          </p:nvPr>
        </p:nvSpPr>
        <p:spPr/>
        <p:txBody>
          <a:bodyPr/>
          <a:lstStyle/>
          <a:p>
            <a:r>
              <a:rPr lang="en-US" dirty="0"/>
              <a:t>March Air Force Base Public Affairs Office</a:t>
            </a:r>
          </a:p>
        </p:txBody>
      </p:sp>
      <p:pic>
        <p:nvPicPr>
          <p:cNvPr id="5" name="Content Placeholder 4" descr="A picture containing text&#10;&#10;Description automatically generated">
            <a:extLst>
              <a:ext uri="{FF2B5EF4-FFF2-40B4-BE49-F238E27FC236}">
                <a16:creationId xmlns:a16="http://schemas.microsoft.com/office/drawing/2014/main" id="{0FB156C0-4F86-4D3D-94F0-C09C1439BF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5690" y="1690688"/>
            <a:ext cx="10035822" cy="5142190"/>
          </a:xfrm>
        </p:spPr>
      </p:pic>
    </p:spTree>
    <p:extLst>
      <p:ext uri="{BB962C8B-B14F-4D97-AF65-F5344CB8AC3E}">
        <p14:creationId xmlns:p14="http://schemas.microsoft.com/office/powerpoint/2010/main" val="277097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35460-ADB9-430F-AC23-DFD5898C74D6}"/>
              </a:ext>
            </a:extLst>
          </p:cNvPr>
          <p:cNvSpPr>
            <a:spLocks noGrp="1"/>
          </p:cNvSpPr>
          <p:nvPr>
            <p:ph type="title"/>
          </p:nvPr>
        </p:nvSpPr>
        <p:spPr/>
        <p:txBody>
          <a:bodyPr/>
          <a:lstStyle/>
          <a:p>
            <a:r>
              <a:rPr lang="en-US" dirty="0"/>
              <a:t>March AFB Public Affairs Office</a:t>
            </a:r>
          </a:p>
        </p:txBody>
      </p:sp>
      <p:pic>
        <p:nvPicPr>
          <p:cNvPr id="5" name="Content Placeholder 4" descr="A screenshot of a social media post&#10;&#10;Description automatically generated">
            <a:extLst>
              <a:ext uri="{FF2B5EF4-FFF2-40B4-BE49-F238E27FC236}">
                <a16:creationId xmlns:a16="http://schemas.microsoft.com/office/drawing/2014/main" id="{1E4A8D5A-D785-4840-A6E1-EC679561E5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333" y="1456267"/>
            <a:ext cx="11664450" cy="5181599"/>
          </a:xfrm>
        </p:spPr>
      </p:pic>
    </p:spTree>
    <p:extLst>
      <p:ext uri="{BB962C8B-B14F-4D97-AF65-F5344CB8AC3E}">
        <p14:creationId xmlns:p14="http://schemas.microsoft.com/office/powerpoint/2010/main" val="1988301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E389E-9F5B-4EAF-8727-28DB9547086B}"/>
              </a:ext>
            </a:extLst>
          </p:cNvPr>
          <p:cNvSpPr>
            <a:spLocks noGrp="1"/>
          </p:cNvSpPr>
          <p:nvPr>
            <p:ph type="title"/>
          </p:nvPr>
        </p:nvSpPr>
        <p:spPr/>
        <p:txBody>
          <a:bodyPr>
            <a:normAutofit/>
          </a:bodyPr>
          <a:lstStyle/>
          <a:p>
            <a:r>
              <a:rPr lang="en-US" sz="3600" b="1" dirty="0"/>
              <a:t>The March Air Reserve Base allows poisoned surface water to drain into the Perris Valley storm Drain.</a:t>
            </a:r>
          </a:p>
        </p:txBody>
      </p:sp>
      <p:pic>
        <p:nvPicPr>
          <p:cNvPr id="5" name="Content Placeholder 4" descr="A close up of a map&#10;&#10;Description automatically generated">
            <a:extLst>
              <a:ext uri="{FF2B5EF4-FFF2-40B4-BE49-F238E27FC236}">
                <a16:creationId xmlns:a16="http://schemas.microsoft.com/office/drawing/2014/main" id="{63F244C7-B8BD-49AB-8E5F-6179C57B36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7510" y="1825624"/>
            <a:ext cx="7879645" cy="4886601"/>
          </a:xfrm>
        </p:spPr>
      </p:pic>
    </p:spTree>
    <p:extLst>
      <p:ext uri="{BB962C8B-B14F-4D97-AF65-F5344CB8AC3E}">
        <p14:creationId xmlns:p14="http://schemas.microsoft.com/office/powerpoint/2010/main" val="3647231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B0087-D93D-443A-A7F8-29071D2666DC}"/>
              </a:ext>
            </a:extLst>
          </p:cNvPr>
          <p:cNvSpPr>
            <a:spLocks noGrp="1"/>
          </p:cNvSpPr>
          <p:nvPr>
            <p:ph type="title"/>
          </p:nvPr>
        </p:nvSpPr>
        <p:spPr>
          <a:xfrm>
            <a:off x="838200" y="384789"/>
            <a:ext cx="10515600" cy="1325563"/>
          </a:xfrm>
        </p:spPr>
        <p:txBody>
          <a:bodyPr>
            <a:normAutofit fontScale="90000"/>
          </a:bodyPr>
          <a:lstStyle/>
          <a:p>
            <a:r>
              <a:rPr lang="en-US" sz="4000" b="1" dirty="0"/>
              <a:t>The Air National Guard Base in Fresno is home to the 144th Fighter Wing Nightmare</a:t>
            </a:r>
            <a:br>
              <a:rPr lang="en-US" dirty="0"/>
            </a:br>
            <a:endParaRPr lang="en-US" dirty="0"/>
          </a:p>
        </p:txBody>
      </p:sp>
      <p:pic>
        <p:nvPicPr>
          <p:cNvPr id="5" name="Content Placeholder 4" descr="A circuit board&#10;&#10;Description automatically generated">
            <a:extLst>
              <a:ext uri="{FF2B5EF4-FFF2-40B4-BE49-F238E27FC236}">
                <a16:creationId xmlns:a16="http://schemas.microsoft.com/office/drawing/2014/main" id="{86DA3773-4097-4ACA-B976-F3BB185AB4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508180"/>
            <a:ext cx="9434072" cy="5676518"/>
          </a:xfrm>
        </p:spPr>
      </p:pic>
    </p:spTree>
    <p:extLst>
      <p:ext uri="{BB962C8B-B14F-4D97-AF65-F5344CB8AC3E}">
        <p14:creationId xmlns:p14="http://schemas.microsoft.com/office/powerpoint/2010/main" val="114505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0562C-7739-4537-BEA2-E7444D92D792}"/>
              </a:ext>
            </a:extLst>
          </p:cNvPr>
          <p:cNvSpPr>
            <a:spLocks noGrp="1"/>
          </p:cNvSpPr>
          <p:nvPr>
            <p:ph type="title"/>
          </p:nvPr>
        </p:nvSpPr>
        <p:spPr/>
        <p:txBody>
          <a:bodyPr/>
          <a:lstStyle/>
          <a:p>
            <a:r>
              <a:rPr lang="en-US" dirty="0"/>
              <a:t>What to do with the PFAS-contaminated sewer sludge is a Catch-22.</a:t>
            </a:r>
          </a:p>
        </p:txBody>
      </p:sp>
      <p:pic>
        <p:nvPicPr>
          <p:cNvPr id="5" name="Content Placeholder 4" descr="A circuit board&#10;&#10;Description automatically generated">
            <a:extLst>
              <a:ext uri="{FF2B5EF4-FFF2-40B4-BE49-F238E27FC236}">
                <a16:creationId xmlns:a16="http://schemas.microsoft.com/office/drawing/2014/main" id="{C210C016-6AE7-4C05-A4D7-B5E913AB52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4021" y="1825625"/>
            <a:ext cx="9313682" cy="4919884"/>
          </a:xfrm>
        </p:spPr>
      </p:pic>
    </p:spTree>
    <p:extLst>
      <p:ext uri="{BB962C8B-B14F-4D97-AF65-F5344CB8AC3E}">
        <p14:creationId xmlns:p14="http://schemas.microsoft.com/office/powerpoint/2010/main" val="3439803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D2F27-49F2-44E9-8D8E-4127CE5433DD}"/>
              </a:ext>
            </a:extLst>
          </p:cNvPr>
          <p:cNvSpPr>
            <a:spLocks noGrp="1"/>
          </p:cNvSpPr>
          <p:nvPr>
            <p:ph type="title"/>
          </p:nvPr>
        </p:nvSpPr>
        <p:spPr/>
        <p:txBody>
          <a:bodyPr/>
          <a:lstStyle/>
          <a:p>
            <a:r>
              <a:rPr lang="en-US" dirty="0"/>
              <a:t>Incinerating the military’s PFAS in Ohio</a:t>
            </a:r>
          </a:p>
        </p:txBody>
      </p:sp>
      <p:pic>
        <p:nvPicPr>
          <p:cNvPr id="5" name="Content Placeholder 4" descr="A picture containing outdoor, train, track, smoke&#10;&#10;Description automatically generated">
            <a:extLst>
              <a:ext uri="{FF2B5EF4-FFF2-40B4-BE49-F238E27FC236}">
                <a16:creationId xmlns:a16="http://schemas.microsoft.com/office/drawing/2014/main" id="{37A2E2C3-08AB-4A9C-BD4A-04B40754AE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5845" y="1690688"/>
            <a:ext cx="8947355" cy="5508995"/>
          </a:xfrm>
        </p:spPr>
      </p:pic>
    </p:spTree>
    <p:extLst>
      <p:ext uri="{BB962C8B-B14F-4D97-AF65-F5344CB8AC3E}">
        <p14:creationId xmlns:p14="http://schemas.microsoft.com/office/powerpoint/2010/main" val="2322336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56F3-4C01-43CB-AF07-60DC666C8C88}"/>
              </a:ext>
            </a:extLst>
          </p:cNvPr>
          <p:cNvSpPr>
            <a:spLocks noGrp="1"/>
          </p:cNvSpPr>
          <p:nvPr>
            <p:ph type="title"/>
          </p:nvPr>
        </p:nvSpPr>
        <p:spPr/>
        <p:txBody>
          <a:bodyPr>
            <a:normAutofit fontScale="90000"/>
          </a:bodyPr>
          <a:lstStyle/>
          <a:p>
            <a:r>
              <a:rPr lang="en-US" dirty="0"/>
              <a:t>“The </a:t>
            </a:r>
            <a:r>
              <a:rPr lang="en-US" sz="1600" u="sng" dirty="0"/>
              <a:t>fill in the blank </a:t>
            </a:r>
            <a:r>
              <a:rPr lang="en-US" dirty="0"/>
              <a:t>Naval Station is a partner in the community and a steward of the precious environment. We live in this community too.” </a:t>
            </a:r>
          </a:p>
        </p:txBody>
      </p:sp>
      <p:pic>
        <p:nvPicPr>
          <p:cNvPr id="5" name="Content Placeholder 4" descr="A fighter jet sitting on top of a runway&#10;&#10;Description automatically generated">
            <a:extLst>
              <a:ext uri="{FF2B5EF4-FFF2-40B4-BE49-F238E27FC236}">
                <a16:creationId xmlns:a16="http://schemas.microsoft.com/office/drawing/2014/main" id="{336F2EBB-AB9C-4D19-85C0-4F5ACBF197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075829"/>
            <a:ext cx="10515600" cy="4417045"/>
          </a:xfrm>
        </p:spPr>
      </p:pic>
    </p:spTree>
    <p:extLst>
      <p:ext uri="{BB962C8B-B14F-4D97-AF65-F5344CB8AC3E}">
        <p14:creationId xmlns:p14="http://schemas.microsoft.com/office/powerpoint/2010/main" val="1226347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E2EE1-ECA6-4D4A-8668-978DF46D94EA}"/>
              </a:ext>
            </a:extLst>
          </p:cNvPr>
          <p:cNvSpPr>
            <a:spLocks noGrp="1"/>
          </p:cNvSpPr>
          <p:nvPr>
            <p:ph type="title"/>
          </p:nvPr>
        </p:nvSpPr>
        <p:spPr/>
        <p:txBody>
          <a:bodyPr>
            <a:normAutofit fontScale="90000"/>
          </a:bodyPr>
          <a:lstStyle/>
          <a:p>
            <a:r>
              <a:rPr lang="en-US" dirty="0"/>
              <a:t>China Lake wins the prize. He I am, awarding the Naval Air Weapons Station the prestigious “8 Million ppt. Club” award. They earned it!</a:t>
            </a:r>
          </a:p>
        </p:txBody>
      </p:sp>
      <p:pic>
        <p:nvPicPr>
          <p:cNvPr id="5" name="Content Placeholder 4" descr="A picture containing outdoor, aircraft, plane, man&#10;&#10;Description automatically generated">
            <a:extLst>
              <a:ext uri="{FF2B5EF4-FFF2-40B4-BE49-F238E27FC236}">
                <a16:creationId xmlns:a16="http://schemas.microsoft.com/office/drawing/2014/main" id="{EFA53989-EDE2-467D-AEA4-5347ECCAF0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1593" y="1956619"/>
            <a:ext cx="3901091" cy="4689987"/>
          </a:xfrm>
        </p:spPr>
      </p:pic>
    </p:spTree>
    <p:extLst>
      <p:ext uri="{BB962C8B-B14F-4D97-AF65-F5344CB8AC3E}">
        <p14:creationId xmlns:p14="http://schemas.microsoft.com/office/powerpoint/2010/main" val="2957064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141E9-EA21-4571-B33D-F595406129EC}"/>
              </a:ext>
            </a:extLst>
          </p:cNvPr>
          <p:cNvSpPr>
            <a:spLocks noGrp="1"/>
          </p:cNvSpPr>
          <p:nvPr>
            <p:ph type="title"/>
          </p:nvPr>
        </p:nvSpPr>
        <p:spPr/>
        <p:txBody>
          <a:bodyPr/>
          <a:lstStyle/>
          <a:p>
            <a:r>
              <a:rPr lang="en-US" dirty="0"/>
              <a:t>Vandenburg AFB</a:t>
            </a:r>
          </a:p>
        </p:txBody>
      </p:sp>
      <p:pic>
        <p:nvPicPr>
          <p:cNvPr id="5" name="Content Placeholder 4" descr="A picture containing outdoor, mountain, water, plane&#10;&#10;Description automatically generated">
            <a:extLst>
              <a:ext uri="{FF2B5EF4-FFF2-40B4-BE49-F238E27FC236}">
                <a16:creationId xmlns:a16="http://schemas.microsoft.com/office/drawing/2014/main" id="{C2B3681F-E35E-4E4B-B9B8-4DB6547AAA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2890" y="1690688"/>
            <a:ext cx="9960077" cy="4989101"/>
          </a:xfrm>
        </p:spPr>
      </p:pic>
    </p:spTree>
    <p:extLst>
      <p:ext uri="{BB962C8B-B14F-4D97-AF65-F5344CB8AC3E}">
        <p14:creationId xmlns:p14="http://schemas.microsoft.com/office/powerpoint/2010/main" val="1754878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2B338-EBED-4FA9-909B-6FD4C373EEED}"/>
              </a:ext>
            </a:extLst>
          </p:cNvPr>
          <p:cNvSpPr>
            <a:spLocks noGrp="1"/>
          </p:cNvSpPr>
          <p:nvPr>
            <p:ph type="title"/>
          </p:nvPr>
        </p:nvSpPr>
        <p:spPr/>
        <p:txBody>
          <a:bodyPr>
            <a:normAutofit fontScale="90000"/>
          </a:bodyPr>
          <a:lstStyle/>
          <a:p>
            <a:r>
              <a:rPr lang="en-US" b="1" dirty="0"/>
              <a:t>PFOS</a:t>
            </a:r>
            <a:r>
              <a:rPr lang="en-US" dirty="0"/>
              <a:t>  </a:t>
            </a:r>
            <a:r>
              <a:rPr lang="en-US" b="1" dirty="0"/>
              <a:t>P</a:t>
            </a:r>
            <a:r>
              <a:rPr lang="en-US" dirty="0"/>
              <a:t>er </a:t>
            </a:r>
            <a:r>
              <a:rPr lang="en-US" b="1" dirty="0" err="1"/>
              <a:t>F</a:t>
            </a:r>
            <a:r>
              <a:rPr lang="en-US" dirty="0" err="1"/>
              <a:t>luoro</a:t>
            </a:r>
            <a:r>
              <a:rPr lang="en-US" dirty="0"/>
              <a:t> </a:t>
            </a:r>
            <a:r>
              <a:rPr lang="en-US" b="1" dirty="0"/>
              <a:t>O</a:t>
            </a:r>
            <a:r>
              <a:rPr lang="en-US" dirty="0"/>
              <a:t>ctane </a:t>
            </a:r>
            <a:r>
              <a:rPr lang="en-US" b="1" dirty="0"/>
              <a:t>S</a:t>
            </a:r>
            <a:r>
              <a:rPr lang="en-US" dirty="0"/>
              <a:t>ulfonic acid is an 8-carbon chain variety of                                           </a:t>
            </a:r>
            <a:r>
              <a:rPr lang="en-US" b="1" dirty="0"/>
              <a:t>PFAS</a:t>
            </a:r>
            <a:r>
              <a:rPr lang="en-US" dirty="0"/>
              <a:t> – </a:t>
            </a:r>
            <a:r>
              <a:rPr lang="en-US" b="1" dirty="0"/>
              <a:t>P</a:t>
            </a:r>
            <a:r>
              <a:rPr lang="en-US" dirty="0"/>
              <a:t>er- and Poly </a:t>
            </a:r>
            <a:r>
              <a:rPr lang="en-US" b="1" dirty="0" err="1"/>
              <a:t>F</a:t>
            </a:r>
            <a:r>
              <a:rPr lang="en-US" dirty="0" err="1"/>
              <a:t>luoro</a:t>
            </a:r>
            <a:r>
              <a:rPr lang="en-US" dirty="0"/>
              <a:t> </a:t>
            </a:r>
            <a:r>
              <a:rPr lang="en-US" b="1" dirty="0"/>
              <a:t>A</a:t>
            </a:r>
            <a:r>
              <a:rPr lang="en-US" dirty="0"/>
              <a:t>lkyl </a:t>
            </a:r>
            <a:r>
              <a:rPr lang="en-US" b="1" dirty="0"/>
              <a:t>S</a:t>
            </a:r>
            <a:r>
              <a:rPr lang="en-US" dirty="0"/>
              <a:t>ubstances</a:t>
            </a:r>
          </a:p>
        </p:txBody>
      </p:sp>
      <p:pic>
        <p:nvPicPr>
          <p:cNvPr id="5" name="Content Placeholder 4" descr="A picture containing indoor, photo, light, small&#10;&#10;Description automatically generated">
            <a:extLst>
              <a:ext uri="{FF2B5EF4-FFF2-40B4-BE49-F238E27FC236}">
                <a16:creationId xmlns:a16="http://schemas.microsoft.com/office/drawing/2014/main" id="{00831176-32C6-4E49-AF4B-400FC73BE2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260686"/>
            <a:ext cx="10515600" cy="3481216"/>
          </a:xfrm>
        </p:spPr>
      </p:pic>
    </p:spTree>
    <p:extLst>
      <p:ext uri="{BB962C8B-B14F-4D97-AF65-F5344CB8AC3E}">
        <p14:creationId xmlns:p14="http://schemas.microsoft.com/office/powerpoint/2010/main" val="3407345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3FC8C-C1B0-4D5B-ABEE-EB607375C0CC}"/>
              </a:ext>
            </a:extLst>
          </p:cNvPr>
          <p:cNvSpPr>
            <a:spLocks noGrp="1"/>
          </p:cNvSpPr>
          <p:nvPr>
            <p:ph type="title"/>
          </p:nvPr>
        </p:nvSpPr>
        <p:spPr/>
        <p:txBody>
          <a:bodyPr>
            <a:normAutofit/>
          </a:bodyPr>
          <a:lstStyle/>
          <a:p>
            <a:r>
              <a:rPr lang="en-US" sz="4000" dirty="0"/>
              <a:t>Oysters in PFAS foam sauce on the Chesapeake.</a:t>
            </a:r>
          </a:p>
        </p:txBody>
      </p:sp>
      <p:pic>
        <p:nvPicPr>
          <p:cNvPr id="5" name="Content Placeholder 4" descr="A picture containing outdoor, standing, food, walking&#10;&#10;Description automatically generated">
            <a:extLst>
              <a:ext uri="{FF2B5EF4-FFF2-40B4-BE49-F238E27FC236}">
                <a16:creationId xmlns:a16="http://schemas.microsoft.com/office/drawing/2014/main" id="{89FFF6D9-5031-4260-8E55-2F0324D0B0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3311" y="1840883"/>
            <a:ext cx="9423400" cy="4919078"/>
          </a:xfrm>
        </p:spPr>
      </p:pic>
    </p:spTree>
    <p:extLst>
      <p:ext uri="{BB962C8B-B14F-4D97-AF65-F5344CB8AC3E}">
        <p14:creationId xmlns:p14="http://schemas.microsoft.com/office/powerpoint/2010/main" val="2557586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87AED-423C-424E-BE7F-100736CC3249}"/>
              </a:ext>
            </a:extLst>
          </p:cNvPr>
          <p:cNvSpPr>
            <a:spLocks noGrp="1"/>
          </p:cNvSpPr>
          <p:nvPr>
            <p:ph type="title"/>
          </p:nvPr>
        </p:nvSpPr>
        <p:spPr/>
        <p:txBody>
          <a:bodyPr>
            <a:noAutofit/>
          </a:bodyPr>
          <a:lstStyle/>
          <a:p>
            <a:r>
              <a:rPr lang="en-US" sz="2400" dirty="0"/>
              <a:t>1,894.4 ppt of PFAS in the Chesapeake. Would you eat the oysters?  In NH, scientists have found oysters containing 55,000 ppt of PFAS near Pease AFB, which closed in 1991, while public health officials say we should consume more than1 ppt per day. Should California allow pregnant women to eat an oyster dinner containing 500,000 ppt. of the carcinogens?</a:t>
            </a:r>
          </a:p>
        </p:txBody>
      </p:sp>
      <p:pic>
        <p:nvPicPr>
          <p:cNvPr id="5" name="Content Placeholder 4" descr="A screenshot of a cell phone&#10;&#10;Description automatically generated">
            <a:extLst>
              <a:ext uri="{FF2B5EF4-FFF2-40B4-BE49-F238E27FC236}">
                <a16:creationId xmlns:a16="http://schemas.microsoft.com/office/drawing/2014/main" id="{FB8A55D1-4D78-4A4D-80C2-4ABDE95EBE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3433" y="1953419"/>
            <a:ext cx="7108722" cy="4875264"/>
          </a:xfrm>
        </p:spPr>
      </p:pic>
    </p:spTree>
    <p:extLst>
      <p:ext uri="{BB962C8B-B14F-4D97-AF65-F5344CB8AC3E}">
        <p14:creationId xmlns:p14="http://schemas.microsoft.com/office/powerpoint/2010/main" val="2300680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812B5-429C-4367-805F-B00A893248AC}"/>
              </a:ext>
            </a:extLst>
          </p:cNvPr>
          <p:cNvSpPr>
            <a:spLocks noGrp="1"/>
          </p:cNvSpPr>
          <p:nvPr>
            <p:ph type="title"/>
          </p:nvPr>
        </p:nvSpPr>
        <p:spPr/>
        <p:txBody>
          <a:bodyPr/>
          <a:lstStyle/>
          <a:p>
            <a:endParaRPr lang="en-US"/>
          </a:p>
        </p:txBody>
      </p:sp>
      <p:pic>
        <p:nvPicPr>
          <p:cNvPr id="5" name="Content Placeholder 4" descr="A group of people posing for a photo&#10;&#10;Description automatically generated">
            <a:extLst>
              <a:ext uri="{FF2B5EF4-FFF2-40B4-BE49-F238E27FC236}">
                <a16:creationId xmlns:a16="http://schemas.microsoft.com/office/drawing/2014/main" id="{0667FC7B-43EE-4733-98A8-B362E060D2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2979" y="245570"/>
            <a:ext cx="10515599" cy="6403401"/>
          </a:xfrm>
        </p:spPr>
      </p:pic>
    </p:spTree>
    <p:extLst>
      <p:ext uri="{BB962C8B-B14F-4D97-AF65-F5344CB8AC3E}">
        <p14:creationId xmlns:p14="http://schemas.microsoft.com/office/powerpoint/2010/main" val="4221676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958BF-B091-4F52-B4AC-E11F62592D0D}"/>
              </a:ext>
            </a:extLst>
          </p:cNvPr>
          <p:cNvSpPr>
            <a:spLocks noGrp="1"/>
          </p:cNvSpPr>
          <p:nvPr>
            <p:ph type="title"/>
          </p:nvPr>
        </p:nvSpPr>
        <p:spPr>
          <a:xfrm>
            <a:off x="838200" y="365125"/>
            <a:ext cx="10515600" cy="1860717"/>
          </a:xfrm>
        </p:spPr>
        <p:txBody>
          <a:bodyPr>
            <a:normAutofit fontScale="90000"/>
          </a:bodyPr>
          <a:lstStyle/>
          <a:p>
            <a:r>
              <a:rPr lang="en-US" sz="2800" dirty="0"/>
              <a:t>Nearly 300 women who lived or served at George Air Force Base – and in communities like this across the country, have connected over Facebook with similar health issues: Ovarian cysts, Uterine tumors, Birth defects in their kids, Hysterectomies. </a:t>
            </a:r>
            <a:r>
              <a:rPr lang="en-US" sz="2800" b="1" dirty="0"/>
              <a:t>The military wasn’t counting on Facebook.</a:t>
            </a:r>
            <a:endParaRPr lang="en-US" sz="2800" dirty="0"/>
          </a:p>
        </p:txBody>
      </p:sp>
      <p:pic>
        <p:nvPicPr>
          <p:cNvPr id="7170" name="Picture 2" descr="Image result for facebook">
            <a:extLst>
              <a:ext uri="{FF2B5EF4-FFF2-40B4-BE49-F238E27FC236}">
                <a16:creationId xmlns:a16="http://schemas.microsoft.com/office/drawing/2014/main" id="{B4121F0C-3B55-4909-A6C6-5EC04C5A78E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8213" y="2622883"/>
            <a:ext cx="11223481" cy="3621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66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887DE-D183-4979-B365-8714F85644BB}"/>
              </a:ext>
            </a:extLst>
          </p:cNvPr>
          <p:cNvSpPr>
            <a:spLocks noGrp="1"/>
          </p:cNvSpPr>
          <p:nvPr>
            <p:ph type="title"/>
          </p:nvPr>
        </p:nvSpPr>
        <p:spPr/>
        <p:txBody>
          <a:bodyPr>
            <a:normAutofit/>
          </a:bodyPr>
          <a:lstStyle/>
          <a:p>
            <a:r>
              <a:rPr lang="en-US" sz="3200" b="1" dirty="0"/>
              <a:t>Lisa’s medical records were redacted by the Air Force.</a:t>
            </a:r>
          </a:p>
        </p:txBody>
      </p:sp>
      <p:pic>
        <p:nvPicPr>
          <p:cNvPr id="6146" name="Picture 2" descr="Image result for kate kelly george afb">
            <a:extLst>
              <a:ext uri="{FF2B5EF4-FFF2-40B4-BE49-F238E27FC236}">
                <a16:creationId xmlns:a16="http://schemas.microsoft.com/office/drawing/2014/main" id="{DE7C814D-F3FC-4B35-8EDD-AA0F560723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4480" y="1484732"/>
            <a:ext cx="13286480" cy="5158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835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C31D3-6F1C-4784-A410-3DB121700588}"/>
              </a:ext>
            </a:extLst>
          </p:cNvPr>
          <p:cNvSpPr>
            <a:spLocks noGrp="1"/>
          </p:cNvSpPr>
          <p:nvPr>
            <p:ph type="title"/>
          </p:nvPr>
        </p:nvSpPr>
        <p:spPr>
          <a:xfrm>
            <a:off x="629265" y="206477"/>
            <a:ext cx="10862186" cy="1917291"/>
          </a:xfrm>
        </p:spPr>
        <p:txBody>
          <a:bodyPr>
            <a:normAutofit fontScale="90000"/>
          </a:bodyPr>
          <a:lstStyle/>
          <a:p>
            <a:br>
              <a:rPr lang="en-US" sz="2200" dirty="0"/>
            </a:br>
            <a:r>
              <a:rPr lang="en-US" sz="2700" dirty="0"/>
              <a:t>PFAS  is present in the placenta and is passed to the baby through the umbilical cord and mother’s milk.  Most American babies are born with an average of ten different unregulated PFAS carcinogens in their blood. Infectious diseases such as </a:t>
            </a:r>
            <a:r>
              <a:rPr lang="en-US" sz="2700" dirty="0" err="1"/>
              <a:t>ottis</a:t>
            </a:r>
            <a:r>
              <a:rPr lang="en-US" sz="2700" dirty="0"/>
              <a:t> media, pneumonia, RS virus and varicella are more common in early life with higher levels. PFAS also contributes to ADHD, Autism, and childhood asthma. The military is responsible for most of the PFAS in our environment, so you don’t know about this.</a:t>
            </a:r>
            <a:br>
              <a:rPr lang="en-US" sz="2700" dirty="0"/>
            </a:br>
            <a:endParaRPr lang="en-US" sz="2700" dirty="0"/>
          </a:p>
        </p:txBody>
      </p:sp>
      <p:pic>
        <p:nvPicPr>
          <p:cNvPr id="5" name="Content Placeholder 4" descr="A picture containing doughnut, sitting, donut, table&#10;&#10;Description automatically generated">
            <a:extLst>
              <a:ext uri="{FF2B5EF4-FFF2-40B4-BE49-F238E27FC236}">
                <a16:creationId xmlns:a16="http://schemas.microsoft.com/office/drawing/2014/main" id="{C7735380-7DB5-4172-B4F9-17B47FBA50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6349" y="2406624"/>
            <a:ext cx="9094838" cy="4662769"/>
          </a:xfrm>
        </p:spPr>
      </p:pic>
    </p:spTree>
    <p:extLst>
      <p:ext uri="{BB962C8B-B14F-4D97-AF65-F5344CB8AC3E}">
        <p14:creationId xmlns:p14="http://schemas.microsoft.com/office/powerpoint/2010/main" val="531911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1024-BE88-49A4-84B4-753EA00A6A87}"/>
              </a:ext>
            </a:extLst>
          </p:cNvPr>
          <p:cNvSpPr>
            <a:spLocks noGrp="1"/>
          </p:cNvSpPr>
          <p:nvPr>
            <p:ph type="title"/>
          </p:nvPr>
        </p:nvSpPr>
        <p:spPr/>
        <p:txBody>
          <a:bodyPr/>
          <a:lstStyle/>
          <a:p>
            <a:r>
              <a:rPr lang="en-US" dirty="0"/>
              <a:t>Where’s de indignation in de nation?</a:t>
            </a:r>
          </a:p>
        </p:txBody>
      </p:sp>
      <p:pic>
        <p:nvPicPr>
          <p:cNvPr id="5" name="Content Placeholder 4" descr="A group of people posing for the camera&#10;&#10;Description automatically generated">
            <a:extLst>
              <a:ext uri="{FF2B5EF4-FFF2-40B4-BE49-F238E27FC236}">
                <a16:creationId xmlns:a16="http://schemas.microsoft.com/office/drawing/2014/main" id="{A6D75AC1-EA86-4997-94D2-EFD9A37B7A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94546" y="1825624"/>
            <a:ext cx="4821174" cy="5822675"/>
          </a:xfrm>
        </p:spPr>
      </p:pic>
    </p:spTree>
    <p:extLst>
      <p:ext uri="{BB962C8B-B14F-4D97-AF65-F5344CB8AC3E}">
        <p14:creationId xmlns:p14="http://schemas.microsoft.com/office/powerpoint/2010/main" val="2803295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B71AD-CBA8-45B6-B546-E2658946AC93}"/>
              </a:ext>
            </a:extLst>
          </p:cNvPr>
          <p:cNvSpPr>
            <a:spLocks noGrp="1"/>
          </p:cNvSpPr>
          <p:nvPr>
            <p:ph type="title"/>
          </p:nvPr>
        </p:nvSpPr>
        <p:spPr/>
        <p:txBody>
          <a:bodyPr/>
          <a:lstStyle/>
          <a:p>
            <a:endParaRPr lang="en-US"/>
          </a:p>
        </p:txBody>
      </p:sp>
      <p:pic>
        <p:nvPicPr>
          <p:cNvPr id="5" name="Content Placeholder 4" descr="A person in a white shirt&#10;&#10;Description automatically generated">
            <a:extLst>
              <a:ext uri="{FF2B5EF4-FFF2-40B4-BE49-F238E27FC236}">
                <a16:creationId xmlns:a16="http://schemas.microsoft.com/office/drawing/2014/main" id="{3DDB5F1F-3B36-4262-B4E1-8E495008E1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9395" y="259644"/>
            <a:ext cx="11170737" cy="6400799"/>
          </a:xfrm>
        </p:spPr>
      </p:pic>
    </p:spTree>
    <p:extLst>
      <p:ext uri="{BB962C8B-B14F-4D97-AF65-F5344CB8AC3E}">
        <p14:creationId xmlns:p14="http://schemas.microsoft.com/office/powerpoint/2010/main" val="78647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9926-4A09-418B-ADFC-B6CB6C61E3BA}"/>
              </a:ext>
            </a:extLst>
          </p:cNvPr>
          <p:cNvSpPr>
            <a:spLocks noGrp="1"/>
          </p:cNvSpPr>
          <p:nvPr>
            <p:ph type="title"/>
          </p:nvPr>
        </p:nvSpPr>
        <p:spPr/>
        <p:txBody>
          <a:bodyPr/>
          <a:lstStyle/>
          <a:p>
            <a:r>
              <a:rPr lang="en-US" dirty="0"/>
              <a:t>Cats and dogs who drink from puddles near military bases often die young. </a:t>
            </a:r>
          </a:p>
        </p:txBody>
      </p:sp>
      <p:pic>
        <p:nvPicPr>
          <p:cNvPr id="5" name="Content Placeholder 4" descr="An orange and white cat with its mouth open&#10;&#10;Description automatically generated">
            <a:extLst>
              <a:ext uri="{FF2B5EF4-FFF2-40B4-BE49-F238E27FC236}">
                <a16:creationId xmlns:a16="http://schemas.microsoft.com/office/drawing/2014/main" id="{9C405EBD-9D70-45E4-B2E2-416740A0C9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3711" y="1886743"/>
            <a:ext cx="5920033" cy="5961025"/>
          </a:xfrm>
        </p:spPr>
      </p:pic>
    </p:spTree>
    <p:extLst>
      <p:ext uri="{BB962C8B-B14F-4D97-AF65-F5344CB8AC3E}">
        <p14:creationId xmlns:p14="http://schemas.microsoft.com/office/powerpoint/2010/main" val="26610877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ACB5C-C350-4AAE-9EAD-6B0564FF12AD}"/>
              </a:ext>
            </a:extLst>
          </p:cNvPr>
          <p:cNvSpPr>
            <a:spLocks noGrp="1"/>
          </p:cNvSpPr>
          <p:nvPr>
            <p:ph type="title"/>
          </p:nvPr>
        </p:nvSpPr>
        <p:spPr/>
        <p:txBody>
          <a:bodyPr>
            <a:normAutofit fontScale="90000"/>
          </a:bodyPr>
          <a:lstStyle/>
          <a:p>
            <a:r>
              <a:rPr lang="en-US" sz="3200" dirty="0"/>
              <a:t>New Mexico sued the Air Force for poisoning water, sickening people, and killing thousands of cows. The state wanted the feds to pay for new water systems, but the government has claimed “sovereign immunity.” Michigan too. </a:t>
            </a:r>
          </a:p>
        </p:txBody>
      </p:sp>
      <p:pic>
        <p:nvPicPr>
          <p:cNvPr id="5" name="Content Placeholder 4" descr="A cow standing in a barn&#10;&#10;Description automatically generated">
            <a:extLst>
              <a:ext uri="{FF2B5EF4-FFF2-40B4-BE49-F238E27FC236}">
                <a16:creationId xmlns:a16="http://schemas.microsoft.com/office/drawing/2014/main" id="{6B769B74-025A-4F18-830A-FD3FA72F7E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6076" y="2267752"/>
            <a:ext cx="7337237" cy="4351338"/>
          </a:xfrm>
        </p:spPr>
      </p:pic>
    </p:spTree>
    <p:extLst>
      <p:ext uri="{BB962C8B-B14F-4D97-AF65-F5344CB8AC3E}">
        <p14:creationId xmlns:p14="http://schemas.microsoft.com/office/powerpoint/2010/main" val="819885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C658-D608-4CCF-B8E1-4FD1BB93D1B5}"/>
              </a:ext>
            </a:extLst>
          </p:cNvPr>
          <p:cNvSpPr>
            <a:spLocks noGrp="1"/>
          </p:cNvSpPr>
          <p:nvPr>
            <p:ph type="title"/>
          </p:nvPr>
        </p:nvSpPr>
        <p:spPr/>
        <p:txBody>
          <a:bodyPr/>
          <a:lstStyle/>
          <a:p>
            <a:r>
              <a:rPr lang="en-US" dirty="0"/>
              <a:t>Icarus and </a:t>
            </a:r>
            <a:r>
              <a:rPr lang="en-US" dirty="0" err="1"/>
              <a:t>Daedelus</a:t>
            </a:r>
            <a:endParaRPr lang="en-US" dirty="0"/>
          </a:p>
        </p:txBody>
      </p:sp>
      <p:pic>
        <p:nvPicPr>
          <p:cNvPr id="5" name="Content Placeholder 4" descr="A picture containing text, stone, bird&#10;&#10;Description automatically generated">
            <a:extLst>
              <a:ext uri="{FF2B5EF4-FFF2-40B4-BE49-F238E27FC236}">
                <a16:creationId xmlns:a16="http://schemas.microsoft.com/office/drawing/2014/main" id="{E62C53D2-331E-4588-872F-96E439A0E5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9368" y="1897626"/>
            <a:ext cx="9399639" cy="4595249"/>
          </a:xfrm>
        </p:spPr>
      </p:pic>
    </p:spTree>
    <p:extLst>
      <p:ext uri="{BB962C8B-B14F-4D97-AF65-F5344CB8AC3E}">
        <p14:creationId xmlns:p14="http://schemas.microsoft.com/office/powerpoint/2010/main" val="4041688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13E28-62A2-4F4B-A542-A9FFED6CE48C}"/>
              </a:ext>
            </a:extLst>
          </p:cNvPr>
          <p:cNvSpPr>
            <a:spLocks noGrp="1"/>
          </p:cNvSpPr>
          <p:nvPr>
            <p:ph type="title"/>
          </p:nvPr>
        </p:nvSpPr>
        <p:spPr/>
        <p:txBody>
          <a:bodyPr>
            <a:normAutofit/>
          </a:bodyPr>
          <a:lstStyle/>
          <a:p>
            <a:r>
              <a:rPr lang="en-US" sz="4000" dirty="0"/>
              <a:t>The government reserves the right to poison you and there’s nothing you can do about it.</a:t>
            </a:r>
          </a:p>
        </p:txBody>
      </p:sp>
      <p:pic>
        <p:nvPicPr>
          <p:cNvPr id="5" name="Content Placeholder 4" descr="A picture containing indoor, table, sitting, cake&#10;&#10;Description automatically generated">
            <a:extLst>
              <a:ext uri="{FF2B5EF4-FFF2-40B4-BE49-F238E27FC236}">
                <a16:creationId xmlns:a16="http://schemas.microsoft.com/office/drawing/2014/main" id="{EBC3FA78-DB6A-43E1-991B-7D981D79FB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4420" y="1546867"/>
            <a:ext cx="10432026" cy="7078777"/>
          </a:xfrm>
        </p:spPr>
      </p:pic>
    </p:spTree>
    <p:extLst>
      <p:ext uri="{BB962C8B-B14F-4D97-AF65-F5344CB8AC3E}">
        <p14:creationId xmlns:p14="http://schemas.microsoft.com/office/powerpoint/2010/main" val="12422794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8DC2E-B599-4165-89EE-D3B1B2410188}"/>
              </a:ext>
            </a:extLst>
          </p:cNvPr>
          <p:cNvSpPr>
            <a:spLocks noGrp="1"/>
          </p:cNvSpPr>
          <p:nvPr>
            <p:ph type="title"/>
          </p:nvPr>
        </p:nvSpPr>
        <p:spPr/>
        <p:txBody>
          <a:bodyPr>
            <a:normAutofit/>
          </a:bodyPr>
          <a:lstStyle/>
          <a:p>
            <a:r>
              <a:rPr lang="en-US" sz="3200" dirty="0"/>
              <a:t>     This is what Michiganders think of “Sovereign Immunity.”</a:t>
            </a:r>
          </a:p>
        </p:txBody>
      </p:sp>
      <p:pic>
        <p:nvPicPr>
          <p:cNvPr id="5" name="Content Placeholder 4" descr="A close up of a sign&#10;&#10;Description automatically generated">
            <a:extLst>
              <a:ext uri="{FF2B5EF4-FFF2-40B4-BE49-F238E27FC236}">
                <a16:creationId xmlns:a16="http://schemas.microsoft.com/office/drawing/2014/main" id="{432FD3BB-A0AD-4075-B206-56056877DE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1813" y="1397176"/>
            <a:ext cx="9666498" cy="6434263"/>
          </a:xfrm>
        </p:spPr>
      </p:pic>
    </p:spTree>
    <p:extLst>
      <p:ext uri="{BB962C8B-B14F-4D97-AF65-F5344CB8AC3E}">
        <p14:creationId xmlns:p14="http://schemas.microsoft.com/office/powerpoint/2010/main" val="15811578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90F1D-06B6-4AD6-A86B-CD983A7F1E4E}"/>
              </a:ext>
            </a:extLst>
          </p:cNvPr>
          <p:cNvSpPr>
            <a:spLocks noGrp="1"/>
          </p:cNvSpPr>
          <p:nvPr>
            <p:ph type="title"/>
          </p:nvPr>
        </p:nvSpPr>
        <p:spPr/>
        <p:txBody>
          <a:bodyPr/>
          <a:lstStyle/>
          <a:p>
            <a:endParaRPr lang="en-US"/>
          </a:p>
        </p:txBody>
      </p:sp>
      <p:pic>
        <p:nvPicPr>
          <p:cNvPr id="5" name="Content Placeholder 4" descr="A picture containing outdoor, mammal, sheep, dog&#10;&#10;Description automatically generated">
            <a:extLst>
              <a:ext uri="{FF2B5EF4-FFF2-40B4-BE49-F238E27FC236}">
                <a16:creationId xmlns:a16="http://schemas.microsoft.com/office/drawing/2014/main" id="{3574F33A-0CDE-4B42-8E23-0B31F44937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974" y="147484"/>
            <a:ext cx="11117826" cy="6037006"/>
          </a:xfrm>
        </p:spPr>
      </p:pic>
    </p:spTree>
    <p:extLst>
      <p:ext uri="{BB962C8B-B14F-4D97-AF65-F5344CB8AC3E}">
        <p14:creationId xmlns:p14="http://schemas.microsoft.com/office/powerpoint/2010/main" val="1685063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913B4-7E22-4748-8588-EE01A39F50A3}"/>
              </a:ext>
            </a:extLst>
          </p:cNvPr>
          <p:cNvSpPr>
            <a:spLocks noGrp="1"/>
          </p:cNvSpPr>
          <p:nvPr>
            <p:ph type="title"/>
          </p:nvPr>
        </p:nvSpPr>
        <p:spPr/>
        <p:txBody>
          <a:bodyPr/>
          <a:lstStyle/>
          <a:p>
            <a:endParaRPr lang="en-US"/>
          </a:p>
        </p:txBody>
      </p:sp>
      <p:pic>
        <p:nvPicPr>
          <p:cNvPr id="5" name="Content Placeholder 4" descr="A close up of a map&#10;&#10;Description automatically generated">
            <a:extLst>
              <a:ext uri="{FF2B5EF4-FFF2-40B4-BE49-F238E27FC236}">
                <a16:creationId xmlns:a16="http://schemas.microsoft.com/office/drawing/2014/main" id="{079ED49F-A700-422F-AFF0-71580F1A56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1444" y="137128"/>
            <a:ext cx="11080955" cy="6470149"/>
          </a:xfrm>
        </p:spPr>
      </p:pic>
    </p:spTree>
    <p:extLst>
      <p:ext uri="{BB962C8B-B14F-4D97-AF65-F5344CB8AC3E}">
        <p14:creationId xmlns:p14="http://schemas.microsoft.com/office/powerpoint/2010/main" val="32879229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B5846-627B-4CD6-A29D-07A76858A11C}"/>
              </a:ext>
            </a:extLst>
          </p:cNvPr>
          <p:cNvSpPr>
            <a:spLocks noGrp="1"/>
          </p:cNvSpPr>
          <p:nvPr>
            <p:ph type="title"/>
          </p:nvPr>
        </p:nvSpPr>
        <p:spPr/>
        <p:txBody>
          <a:bodyPr>
            <a:normAutofit/>
          </a:bodyPr>
          <a:lstStyle/>
          <a:p>
            <a:r>
              <a:rPr lang="en-US" sz="2200" b="1" dirty="0"/>
              <a:t>We’ll change the focus now… </a:t>
            </a:r>
            <a:r>
              <a:rPr lang="en-US" sz="2200" dirty="0"/>
              <a:t>UC Davis disposed of 35,000 gallons of sludge effluent (dog feces) contaminated with strontium-90 into underground concrete banks. Quarterly sampling by DOE has revealed elevated concentrations of CHLOROFORM, carbon-14, and TRITIUM in five of 23 onsite groundwater monitoring wells.</a:t>
            </a:r>
            <a:endParaRPr lang="en-US" dirty="0"/>
          </a:p>
        </p:txBody>
      </p:sp>
      <p:pic>
        <p:nvPicPr>
          <p:cNvPr id="5" name="Content Placeholder 4" descr="A group of brown and white dog standing in front of a building&#10;&#10;Description automatically generated">
            <a:extLst>
              <a:ext uri="{FF2B5EF4-FFF2-40B4-BE49-F238E27FC236}">
                <a16:creationId xmlns:a16="http://schemas.microsoft.com/office/drawing/2014/main" id="{BDF709B1-831D-447F-8270-A399E0B998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6676" y="1856842"/>
            <a:ext cx="8237456" cy="4818200"/>
          </a:xfrm>
        </p:spPr>
      </p:pic>
    </p:spTree>
    <p:extLst>
      <p:ext uri="{BB962C8B-B14F-4D97-AF65-F5344CB8AC3E}">
        <p14:creationId xmlns:p14="http://schemas.microsoft.com/office/powerpoint/2010/main" val="39564713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FBF5B-0743-419C-87DE-5B62B0477A7F}"/>
              </a:ext>
            </a:extLst>
          </p:cNvPr>
          <p:cNvSpPr>
            <a:spLocks noGrp="1"/>
          </p:cNvSpPr>
          <p:nvPr>
            <p:ph type="title"/>
          </p:nvPr>
        </p:nvSpPr>
        <p:spPr/>
        <p:txBody>
          <a:bodyPr>
            <a:normAutofit/>
          </a:bodyPr>
          <a:lstStyle/>
          <a:p>
            <a:r>
              <a:rPr lang="en-US" sz="2400" dirty="0"/>
              <a:t>The UC Davis ​Laboratory for Energy-Related Health Research (LEHR) engaged in studies on the biological effects of bone seeking radionuclides  strontium 90 and radium-226) in lab animals (beagles) from 1960 to 1989. Cats would not cooperate.</a:t>
            </a:r>
          </a:p>
        </p:txBody>
      </p:sp>
      <p:pic>
        <p:nvPicPr>
          <p:cNvPr id="5" name="Content Placeholder 4" descr="A view of a road&#10;&#10;Description automatically generated">
            <a:extLst>
              <a:ext uri="{FF2B5EF4-FFF2-40B4-BE49-F238E27FC236}">
                <a16:creationId xmlns:a16="http://schemas.microsoft.com/office/drawing/2014/main" id="{565A6048-5924-4152-BFCC-C9ADF2B3C6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5733" y="1825624"/>
            <a:ext cx="10874323" cy="4823531"/>
          </a:xfrm>
        </p:spPr>
      </p:pic>
    </p:spTree>
    <p:extLst>
      <p:ext uri="{BB962C8B-B14F-4D97-AF65-F5344CB8AC3E}">
        <p14:creationId xmlns:p14="http://schemas.microsoft.com/office/powerpoint/2010/main" val="2403982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B6C98-CBC9-4F9C-83DA-9BD4234CAE18}"/>
              </a:ext>
            </a:extLst>
          </p:cNvPr>
          <p:cNvSpPr>
            <a:spLocks noGrp="1"/>
          </p:cNvSpPr>
          <p:nvPr>
            <p:ph type="title"/>
          </p:nvPr>
        </p:nvSpPr>
        <p:spPr/>
        <p:txBody>
          <a:bodyPr/>
          <a:lstStyle/>
          <a:p>
            <a:r>
              <a:rPr lang="en-US" dirty="0"/>
              <a:t>Edwards AFB – The children who visit the base are treated to routine explosions. </a:t>
            </a:r>
          </a:p>
        </p:txBody>
      </p:sp>
      <p:pic>
        <p:nvPicPr>
          <p:cNvPr id="9" name="Content Placeholder 8" descr="A picture containing outdoor, smoke, train, track&#10;&#10;Description automatically generated">
            <a:extLst>
              <a:ext uri="{FF2B5EF4-FFF2-40B4-BE49-F238E27FC236}">
                <a16:creationId xmlns:a16="http://schemas.microsoft.com/office/drawing/2014/main" id="{4D01E9BA-FE5C-4775-8693-DCCB5B21E8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5291" y="1872759"/>
            <a:ext cx="9398523" cy="5064260"/>
          </a:xfrm>
        </p:spPr>
      </p:pic>
    </p:spTree>
    <p:extLst>
      <p:ext uri="{BB962C8B-B14F-4D97-AF65-F5344CB8AC3E}">
        <p14:creationId xmlns:p14="http://schemas.microsoft.com/office/powerpoint/2010/main" val="33660068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419CC-ECA6-47EF-B73C-3F937CFAD461}"/>
              </a:ext>
            </a:extLst>
          </p:cNvPr>
          <p:cNvSpPr>
            <a:spLocks noGrp="1"/>
          </p:cNvSpPr>
          <p:nvPr>
            <p:ph type="title"/>
          </p:nvPr>
        </p:nvSpPr>
        <p:spPr/>
        <p:txBody>
          <a:bodyPr>
            <a:normAutofit fontScale="90000"/>
          </a:bodyPr>
          <a:lstStyle/>
          <a:p>
            <a:r>
              <a:rPr lang="en-US" sz="2800" dirty="0"/>
              <a:t>2,000+ High School JROTC squads involved in marksmanship programs either the use the cafeteria and gym for firing ranges or visit highly contaminated commercial or military sites. The practice endangers the health of kids. </a:t>
            </a:r>
          </a:p>
        </p:txBody>
      </p:sp>
      <p:pic>
        <p:nvPicPr>
          <p:cNvPr id="5" name="Content Placeholder 4" descr="A close up of a sign&#10;&#10;Description automatically generated">
            <a:extLst>
              <a:ext uri="{FF2B5EF4-FFF2-40B4-BE49-F238E27FC236}">
                <a16:creationId xmlns:a16="http://schemas.microsoft.com/office/drawing/2014/main" id="{84783322-0021-4C89-8FDE-E1C2679E76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2201" y="1654176"/>
            <a:ext cx="11387598" cy="6261453"/>
          </a:xfrm>
        </p:spPr>
      </p:pic>
    </p:spTree>
    <p:extLst>
      <p:ext uri="{BB962C8B-B14F-4D97-AF65-F5344CB8AC3E}">
        <p14:creationId xmlns:p14="http://schemas.microsoft.com/office/powerpoint/2010/main" val="31109948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06710-C00F-4D32-8E5B-D27A74F4C45F}"/>
              </a:ext>
            </a:extLst>
          </p:cNvPr>
          <p:cNvSpPr>
            <a:spLocks noGrp="1"/>
          </p:cNvSpPr>
          <p:nvPr>
            <p:ph type="title"/>
          </p:nvPr>
        </p:nvSpPr>
        <p:spPr/>
        <p:txBody>
          <a:bodyPr>
            <a:noAutofit/>
          </a:bodyPr>
          <a:lstStyle/>
          <a:p>
            <a:r>
              <a:rPr lang="en-US" sz="3600" dirty="0"/>
              <a:t>Google “radioactive” on </a:t>
            </a:r>
            <a:r>
              <a:rPr lang="en-US" sz="3600" dirty="0">
                <a:hlinkClick r:id="rId2"/>
              </a:rPr>
              <a:t>www.militarypoisons.org</a:t>
            </a:r>
            <a:r>
              <a:rPr lang="en-US" sz="3600" dirty="0"/>
              <a:t>  There are about 50 bases in CA with current or former problems associated with  radioactive elements.</a:t>
            </a:r>
          </a:p>
        </p:txBody>
      </p:sp>
      <p:pic>
        <p:nvPicPr>
          <p:cNvPr id="5" name="Content Placeholder 4" descr="A close up of a sign&#10;&#10;Description automatically generated">
            <a:extLst>
              <a:ext uri="{FF2B5EF4-FFF2-40B4-BE49-F238E27FC236}">
                <a16:creationId xmlns:a16="http://schemas.microsoft.com/office/drawing/2014/main" id="{C6E463C7-9177-4576-BAA5-029916C34BE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78612" y="1851378"/>
            <a:ext cx="7794365" cy="5183541"/>
          </a:xfrm>
        </p:spPr>
      </p:pic>
    </p:spTree>
    <p:extLst>
      <p:ext uri="{BB962C8B-B14F-4D97-AF65-F5344CB8AC3E}">
        <p14:creationId xmlns:p14="http://schemas.microsoft.com/office/powerpoint/2010/main" val="12264167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70652-DA05-4565-A98F-5A7E8FD004C3}"/>
              </a:ext>
            </a:extLst>
          </p:cNvPr>
          <p:cNvSpPr>
            <a:spLocks noGrp="1"/>
          </p:cNvSpPr>
          <p:nvPr>
            <p:ph type="title"/>
          </p:nvPr>
        </p:nvSpPr>
        <p:spPr/>
        <p:txBody>
          <a:bodyPr/>
          <a:lstStyle/>
          <a:p>
            <a:r>
              <a:rPr lang="en-US" dirty="0">
                <a:hlinkClick r:id="rId2"/>
              </a:rPr>
              <a:t>www.militarypoisons.org</a:t>
            </a:r>
            <a:r>
              <a:rPr lang="en-US" dirty="0"/>
              <a:t> - Access Denied</a:t>
            </a:r>
          </a:p>
        </p:txBody>
      </p:sp>
      <p:pic>
        <p:nvPicPr>
          <p:cNvPr id="5" name="Content Placeholder 4" descr="A screenshot of a cell phone&#10;&#10;Description automatically generated">
            <a:extLst>
              <a:ext uri="{FF2B5EF4-FFF2-40B4-BE49-F238E27FC236}">
                <a16:creationId xmlns:a16="http://schemas.microsoft.com/office/drawing/2014/main" id="{BC15F3EF-FCA0-4F9E-B0AB-223B01799B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7534" y="1690688"/>
            <a:ext cx="10123310" cy="4684506"/>
          </a:xfrm>
        </p:spPr>
      </p:pic>
    </p:spTree>
    <p:extLst>
      <p:ext uri="{BB962C8B-B14F-4D97-AF65-F5344CB8AC3E}">
        <p14:creationId xmlns:p14="http://schemas.microsoft.com/office/powerpoint/2010/main" val="1418081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FAC8F-BD6B-472C-B044-9C53C56FA6DF}"/>
              </a:ext>
            </a:extLst>
          </p:cNvPr>
          <p:cNvSpPr>
            <a:spLocks noGrp="1"/>
          </p:cNvSpPr>
          <p:nvPr>
            <p:ph type="title"/>
          </p:nvPr>
        </p:nvSpPr>
        <p:spPr>
          <a:xfrm>
            <a:off x="838200" y="0"/>
            <a:ext cx="10515600" cy="1562869"/>
          </a:xfrm>
        </p:spPr>
        <p:txBody>
          <a:bodyPr/>
          <a:lstStyle/>
          <a:p>
            <a:r>
              <a:rPr lang="en-US" dirty="0"/>
              <a:t>Pandora’s Box</a:t>
            </a:r>
          </a:p>
        </p:txBody>
      </p:sp>
      <p:pic>
        <p:nvPicPr>
          <p:cNvPr id="5" name="Content Placeholder 4" descr="A picture containing owl, bird, cat&#10;&#10;Description automatically generated">
            <a:extLst>
              <a:ext uri="{FF2B5EF4-FFF2-40B4-BE49-F238E27FC236}">
                <a16:creationId xmlns:a16="http://schemas.microsoft.com/office/drawing/2014/main" id="{0287190E-191E-4304-BE6E-A49380F422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5146" y="319275"/>
            <a:ext cx="5951912" cy="6538725"/>
          </a:xfrm>
        </p:spPr>
      </p:pic>
    </p:spTree>
    <p:extLst>
      <p:ext uri="{BB962C8B-B14F-4D97-AF65-F5344CB8AC3E}">
        <p14:creationId xmlns:p14="http://schemas.microsoft.com/office/powerpoint/2010/main" val="8809382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ABE00-DFCA-4D5E-94CB-72D258D9E32C}"/>
              </a:ext>
            </a:extLst>
          </p:cNvPr>
          <p:cNvSpPr>
            <a:spLocks noGrp="1"/>
          </p:cNvSpPr>
          <p:nvPr>
            <p:ph type="title"/>
          </p:nvPr>
        </p:nvSpPr>
        <p:spPr>
          <a:xfrm>
            <a:off x="838200" y="296438"/>
            <a:ext cx="10515600" cy="1325563"/>
          </a:xfrm>
        </p:spPr>
        <p:txBody>
          <a:bodyPr>
            <a:normAutofit fontScale="90000"/>
          </a:bodyPr>
          <a:lstStyle/>
          <a:p>
            <a:br>
              <a:rPr lang="en-US" sz="3600" dirty="0"/>
            </a:br>
            <a:br>
              <a:rPr lang="en-US" sz="3600" dirty="0"/>
            </a:br>
            <a:br>
              <a:rPr lang="en-US" sz="3600" dirty="0"/>
            </a:br>
            <a:br>
              <a:rPr lang="en-US" sz="3600" dirty="0"/>
            </a:br>
            <a:br>
              <a:rPr lang="en-US" sz="3600" dirty="0"/>
            </a:br>
            <a:br>
              <a:rPr lang="en-US" sz="3600" dirty="0"/>
            </a:br>
            <a:br>
              <a:rPr lang="en-US" sz="3600" dirty="0"/>
            </a:br>
            <a:br>
              <a:rPr lang="en-US" sz="3600" dirty="0"/>
            </a:br>
            <a:r>
              <a:rPr lang="en-US" sz="6000" b="1" baseline="-25000" dirty="0"/>
              <a:t>“Educate and inform the whole mass of the people. They are the only sure reliance for the preservation of our liberty.”           </a:t>
            </a:r>
            <a:r>
              <a:rPr lang="en-US" sz="6000" baseline="-25000" dirty="0"/>
              <a:t>– Thomas Jefferson  </a:t>
            </a:r>
            <a:br>
              <a:rPr lang="en-US" sz="6000" baseline="-25000" dirty="0"/>
            </a:br>
            <a:br>
              <a:rPr lang="en-US" sz="6000" baseline="-25000" dirty="0"/>
            </a:br>
            <a:br>
              <a:rPr lang="en-US" sz="6000" baseline="-25000" dirty="0"/>
            </a:br>
            <a:r>
              <a:rPr lang="en-US" baseline="-25000" dirty="0"/>
              <a:t>The Trump Administration pulled the plug on these invaluable resources in 2019:</a:t>
            </a:r>
            <a:br>
              <a:rPr lang="en-US" dirty="0"/>
            </a:br>
            <a:br>
              <a:rPr lang="en-US" sz="6000" dirty="0"/>
            </a:br>
            <a:endParaRPr lang="en-US" sz="6000" dirty="0"/>
          </a:p>
        </p:txBody>
      </p:sp>
      <p:pic>
        <p:nvPicPr>
          <p:cNvPr id="8" name="Content Placeholder 7" descr="A screenshot of a cell phone&#10;&#10;Description automatically generated">
            <a:extLst>
              <a:ext uri="{FF2B5EF4-FFF2-40B4-BE49-F238E27FC236}">
                <a16:creationId xmlns:a16="http://schemas.microsoft.com/office/drawing/2014/main" id="{CEC1D2CA-1420-4E8F-A26F-10C168176BC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3038" y="4241712"/>
            <a:ext cx="5662133" cy="1988574"/>
          </a:xfrm>
        </p:spPr>
      </p:pic>
      <p:pic>
        <p:nvPicPr>
          <p:cNvPr id="10" name="Content Placeholder 9" descr="A close up of a sign&#10;&#10;Description automatically generated">
            <a:extLst>
              <a:ext uri="{FF2B5EF4-FFF2-40B4-BE49-F238E27FC236}">
                <a16:creationId xmlns:a16="http://schemas.microsoft.com/office/drawing/2014/main" id="{686643D1-085F-48E1-9FCE-0665021ECDB8}"/>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941034" y="4330374"/>
            <a:ext cx="4231891" cy="1811249"/>
          </a:xfrm>
        </p:spPr>
      </p:pic>
    </p:spTree>
    <p:extLst>
      <p:ext uri="{BB962C8B-B14F-4D97-AF65-F5344CB8AC3E}">
        <p14:creationId xmlns:p14="http://schemas.microsoft.com/office/powerpoint/2010/main" val="35001983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481F8-48B5-45A9-AE2C-462D19A4AA3B}"/>
              </a:ext>
            </a:extLst>
          </p:cNvPr>
          <p:cNvSpPr>
            <a:spLocks noGrp="1"/>
          </p:cNvSpPr>
          <p:nvPr>
            <p:ph type="title"/>
          </p:nvPr>
        </p:nvSpPr>
        <p:spPr/>
        <p:txBody>
          <a:bodyPr>
            <a:normAutofit/>
          </a:bodyPr>
          <a:lstStyle/>
          <a:p>
            <a:r>
              <a:rPr lang="en-US" sz="3600" dirty="0"/>
              <a:t>Search for UXO on the </a:t>
            </a:r>
            <a:r>
              <a:rPr lang="en-US" sz="3600" dirty="0">
                <a:hlinkClick r:id="rId2"/>
              </a:rPr>
              <a:t>www.militarypoisons.org</a:t>
            </a:r>
            <a:r>
              <a:rPr lang="en-US" sz="3600" dirty="0"/>
              <a:t> site. </a:t>
            </a:r>
          </a:p>
        </p:txBody>
      </p:sp>
      <p:pic>
        <p:nvPicPr>
          <p:cNvPr id="5" name="Content Placeholder 4" descr="A close up of a sign&#10;&#10;Description automatically generated">
            <a:extLst>
              <a:ext uri="{FF2B5EF4-FFF2-40B4-BE49-F238E27FC236}">
                <a16:creationId xmlns:a16="http://schemas.microsoft.com/office/drawing/2014/main" id="{282A5468-9FC2-45D5-8CA8-6EE7DDE2C1E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9454" y="1359069"/>
            <a:ext cx="8827940" cy="5498931"/>
          </a:xfrm>
        </p:spPr>
      </p:pic>
    </p:spTree>
    <p:extLst>
      <p:ext uri="{BB962C8B-B14F-4D97-AF65-F5344CB8AC3E}">
        <p14:creationId xmlns:p14="http://schemas.microsoft.com/office/powerpoint/2010/main" val="11724650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F08F8-8825-4796-9B3F-11BC7CA8E058}"/>
              </a:ext>
            </a:extLst>
          </p:cNvPr>
          <p:cNvSpPr>
            <a:spLocks noGrp="1"/>
          </p:cNvSpPr>
          <p:nvPr>
            <p:ph type="title"/>
          </p:nvPr>
        </p:nvSpPr>
        <p:spPr/>
        <p:txBody>
          <a:bodyPr/>
          <a:lstStyle/>
          <a:p>
            <a:r>
              <a:rPr lang="en-US" dirty="0"/>
              <a:t>If you see UXO – Move away.</a:t>
            </a:r>
          </a:p>
        </p:txBody>
      </p:sp>
      <p:pic>
        <p:nvPicPr>
          <p:cNvPr id="5" name="Content Placeholder 4" descr="A picture containing drawing&#10;&#10;Description automatically generated">
            <a:extLst>
              <a:ext uri="{FF2B5EF4-FFF2-40B4-BE49-F238E27FC236}">
                <a16:creationId xmlns:a16="http://schemas.microsoft.com/office/drawing/2014/main" id="{2D5826E7-0C60-4C47-AC08-75A0947A1C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3657" y="1825625"/>
            <a:ext cx="6764685" cy="4351338"/>
          </a:xfrm>
        </p:spPr>
      </p:pic>
    </p:spTree>
    <p:extLst>
      <p:ext uri="{BB962C8B-B14F-4D97-AF65-F5344CB8AC3E}">
        <p14:creationId xmlns:p14="http://schemas.microsoft.com/office/powerpoint/2010/main" val="346316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A8C38-E72D-4E99-91D0-7EC6AE360161}"/>
              </a:ext>
            </a:extLst>
          </p:cNvPr>
          <p:cNvSpPr>
            <a:spLocks noGrp="1"/>
          </p:cNvSpPr>
          <p:nvPr>
            <p:ph type="title"/>
          </p:nvPr>
        </p:nvSpPr>
        <p:spPr/>
        <p:txBody>
          <a:bodyPr>
            <a:normAutofit fontScale="90000"/>
          </a:bodyPr>
          <a:lstStyle/>
          <a:p>
            <a:r>
              <a:rPr lang="en-US" sz="2800" b="1" dirty="0" err="1"/>
              <a:t>Sen.John</a:t>
            </a:r>
            <a:r>
              <a:rPr lang="en-US" sz="2800" b="1" dirty="0"/>
              <a:t> </a:t>
            </a:r>
            <a:r>
              <a:rPr lang="en-US" sz="2800" b="1" dirty="0" err="1"/>
              <a:t>Barrasso</a:t>
            </a:r>
            <a:r>
              <a:rPr lang="en-US" sz="2800" b="1" dirty="0"/>
              <a:t>, (R-WY) and President Trump.  </a:t>
            </a:r>
            <a:r>
              <a:rPr lang="en-US" sz="2800" b="1" dirty="0" err="1"/>
              <a:t>Barrasso</a:t>
            </a:r>
            <a:r>
              <a:rPr lang="en-US" sz="2800" b="1" dirty="0"/>
              <a:t> is the Chair of the Senate’s Environment and Public Works Committee. He receives more money from the chemical industry than anyone in the Senate. His job is to ensure that chemical manufacturers and the DOD are shielded from liability and he’s doing a great job.  </a:t>
            </a:r>
          </a:p>
        </p:txBody>
      </p:sp>
      <p:pic>
        <p:nvPicPr>
          <p:cNvPr id="5" name="Content Placeholder 4" descr="A person in a business suit sitting at a table&#10;&#10;Description automatically generated">
            <a:extLst>
              <a:ext uri="{FF2B5EF4-FFF2-40B4-BE49-F238E27FC236}">
                <a16:creationId xmlns:a16="http://schemas.microsoft.com/office/drawing/2014/main" id="{A0D564F7-8139-41EE-B79A-DB5006EC79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2444" y="2273375"/>
            <a:ext cx="8918223" cy="5312758"/>
          </a:xfrm>
        </p:spPr>
      </p:pic>
    </p:spTree>
    <p:extLst>
      <p:ext uri="{BB962C8B-B14F-4D97-AF65-F5344CB8AC3E}">
        <p14:creationId xmlns:p14="http://schemas.microsoft.com/office/powerpoint/2010/main" val="20335517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256B9-9E71-41B1-B78E-D575CC1027E5}"/>
              </a:ext>
            </a:extLst>
          </p:cNvPr>
          <p:cNvSpPr>
            <a:spLocks noGrp="1"/>
          </p:cNvSpPr>
          <p:nvPr>
            <p:ph type="title"/>
          </p:nvPr>
        </p:nvSpPr>
        <p:spPr/>
        <p:txBody>
          <a:bodyPr/>
          <a:lstStyle/>
          <a:p>
            <a:r>
              <a:rPr lang="en-US" b="1" dirty="0"/>
              <a:t>Democrats and The PFAS Action Act</a:t>
            </a:r>
          </a:p>
        </p:txBody>
      </p:sp>
      <p:pic>
        <p:nvPicPr>
          <p:cNvPr id="5" name="Content Placeholder 4" descr="A person wearing a hat&#10;&#10;Description automatically generated">
            <a:extLst>
              <a:ext uri="{FF2B5EF4-FFF2-40B4-BE49-F238E27FC236}">
                <a16:creationId xmlns:a16="http://schemas.microsoft.com/office/drawing/2014/main" id="{B10DBDE9-6DD1-4713-97F1-26B17C6871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1156" y="1433689"/>
            <a:ext cx="4154311" cy="5255528"/>
          </a:xfrm>
        </p:spPr>
      </p:pic>
    </p:spTree>
    <p:extLst>
      <p:ext uri="{BB962C8B-B14F-4D97-AF65-F5344CB8AC3E}">
        <p14:creationId xmlns:p14="http://schemas.microsoft.com/office/powerpoint/2010/main" val="34218380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91FA7-4354-46DA-BC93-A8D26E16D6CA}"/>
              </a:ext>
            </a:extLst>
          </p:cNvPr>
          <p:cNvSpPr>
            <a:spLocks noGrp="1"/>
          </p:cNvSpPr>
          <p:nvPr>
            <p:ph type="title"/>
          </p:nvPr>
        </p:nvSpPr>
        <p:spPr/>
        <p:txBody>
          <a:bodyPr/>
          <a:lstStyle/>
          <a:p>
            <a:r>
              <a:rPr lang="en-US" dirty="0"/>
              <a:t>Fall of Rome</a:t>
            </a:r>
          </a:p>
        </p:txBody>
      </p:sp>
      <p:pic>
        <p:nvPicPr>
          <p:cNvPr id="5" name="Content Placeholder 4" descr="A picture containing food, standing, mountain, man&#10;&#10;Description automatically generated">
            <a:extLst>
              <a:ext uri="{FF2B5EF4-FFF2-40B4-BE49-F238E27FC236}">
                <a16:creationId xmlns:a16="http://schemas.microsoft.com/office/drawing/2014/main" id="{0608355E-D42C-42D6-9B4F-6B57315E06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1965" y="1495687"/>
            <a:ext cx="7155731" cy="5064336"/>
          </a:xfrm>
        </p:spPr>
      </p:pic>
    </p:spTree>
    <p:extLst>
      <p:ext uri="{BB962C8B-B14F-4D97-AF65-F5344CB8AC3E}">
        <p14:creationId xmlns:p14="http://schemas.microsoft.com/office/powerpoint/2010/main" val="2149787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6C0E5-275A-4A27-81AF-F751CC4BA35E}"/>
              </a:ext>
            </a:extLst>
          </p:cNvPr>
          <p:cNvSpPr>
            <a:spLocks noGrp="1"/>
          </p:cNvSpPr>
          <p:nvPr>
            <p:ph type="title"/>
          </p:nvPr>
        </p:nvSpPr>
        <p:spPr>
          <a:xfrm>
            <a:off x="838200" y="608011"/>
            <a:ext cx="11153553" cy="947658"/>
          </a:xfrm>
        </p:spPr>
        <p:txBody>
          <a:bodyPr>
            <a:normAutofit fontScale="90000"/>
          </a:bodyPr>
          <a:lstStyle/>
          <a:p>
            <a:br>
              <a:rPr lang="en-US" sz="2700" b="1" dirty="0"/>
            </a:br>
            <a:endParaRPr lang="en-US" dirty="0"/>
          </a:p>
        </p:txBody>
      </p:sp>
      <p:pic>
        <p:nvPicPr>
          <p:cNvPr id="4098" name="Picture 2" descr="https://pbs.twimg.com/card_img/1062113822213849089/2HODRzQy?format=jpg&amp;name=600x314">
            <a:extLst>
              <a:ext uri="{FF2B5EF4-FFF2-40B4-BE49-F238E27FC236}">
                <a16:creationId xmlns:a16="http://schemas.microsoft.com/office/drawing/2014/main" id="{1051FA03-8A58-407D-8B24-FCAFA7F18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614" y="1081840"/>
            <a:ext cx="10793819" cy="4924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34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43CDC-3A79-4768-8DE4-3641BB79770E}"/>
              </a:ext>
            </a:extLst>
          </p:cNvPr>
          <p:cNvSpPr>
            <a:spLocks noGrp="1"/>
          </p:cNvSpPr>
          <p:nvPr>
            <p:ph type="title"/>
          </p:nvPr>
        </p:nvSpPr>
        <p:spPr/>
        <p:txBody>
          <a:bodyPr/>
          <a:lstStyle/>
          <a:p>
            <a:r>
              <a:rPr lang="en-US" dirty="0"/>
              <a:t>March AFB</a:t>
            </a:r>
          </a:p>
        </p:txBody>
      </p:sp>
      <p:pic>
        <p:nvPicPr>
          <p:cNvPr id="5" name="Content Placeholder 4" descr="A person riding a bike down a dirt road&#10;&#10;Description automatically generated">
            <a:extLst>
              <a:ext uri="{FF2B5EF4-FFF2-40B4-BE49-F238E27FC236}">
                <a16:creationId xmlns:a16="http://schemas.microsoft.com/office/drawing/2014/main" id="{E490EF86-AEA3-46B9-9297-14EC2CA1FF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6465" y="1554655"/>
            <a:ext cx="9819889" cy="5695473"/>
          </a:xfrm>
        </p:spPr>
      </p:pic>
    </p:spTree>
    <p:extLst>
      <p:ext uri="{BB962C8B-B14F-4D97-AF65-F5344CB8AC3E}">
        <p14:creationId xmlns:p14="http://schemas.microsoft.com/office/powerpoint/2010/main" val="2129751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C6817-4357-45A2-B0BE-4EF3E45288EC}"/>
              </a:ext>
            </a:extLst>
          </p:cNvPr>
          <p:cNvSpPr>
            <a:spLocks noGrp="1"/>
          </p:cNvSpPr>
          <p:nvPr>
            <p:ph type="title"/>
          </p:nvPr>
        </p:nvSpPr>
        <p:spPr/>
        <p:txBody>
          <a:bodyPr/>
          <a:lstStyle/>
          <a:p>
            <a:r>
              <a:rPr lang="en-US" dirty="0"/>
              <a:t>1982 – Naval Air Warfare Center</a:t>
            </a:r>
          </a:p>
        </p:txBody>
      </p:sp>
      <p:pic>
        <p:nvPicPr>
          <p:cNvPr id="5" name="Content Placeholder 4" descr="A group of people standing in a field&#10;&#10;Description automatically generated">
            <a:extLst>
              <a:ext uri="{FF2B5EF4-FFF2-40B4-BE49-F238E27FC236}">
                <a16:creationId xmlns:a16="http://schemas.microsoft.com/office/drawing/2014/main" id="{E4B10926-F626-414B-9D2B-A09961BBC0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6103" y="1825625"/>
            <a:ext cx="8359793" cy="4351338"/>
          </a:xfrm>
        </p:spPr>
      </p:pic>
    </p:spTree>
    <p:extLst>
      <p:ext uri="{BB962C8B-B14F-4D97-AF65-F5344CB8AC3E}">
        <p14:creationId xmlns:p14="http://schemas.microsoft.com/office/powerpoint/2010/main" val="3521983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B2BFC-F5A1-4B1E-A8A8-35B80EB38A24}"/>
              </a:ext>
            </a:extLst>
          </p:cNvPr>
          <p:cNvSpPr>
            <a:spLocks noGrp="1"/>
          </p:cNvSpPr>
          <p:nvPr>
            <p:ph type="title"/>
          </p:nvPr>
        </p:nvSpPr>
        <p:spPr>
          <a:xfrm>
            <a:off x="838200" y="335628"/>
            <a:ext cx="10515600" cy="1325563"/>
          </a:xfrm>
        </p:spPr>
        <p:txBody>
          <a:bodyPr>
            <a:normAutofit/>
          </a:bodyPr>
          <a:lstStyle/>
          <a:p>
            <a:r>
              <a:rPr lang="en-US" sz="3200" dirty="0"/>
              <a:t>Why would the Air Force release these photos when they knew PFOS/PFOA was found in the groundwater at 700,00 ppt?</a:t>
            </a:r>
          </a:p>
        </p:txBody>
      </p:sp>
      <p:pic>
        <p:nvPicPr>
          <p:cNvPr id="5" name="Content Placeholder 4" descr="A person that is standing in the snow&#10;&#10;Description automatically generated">
            <a:extLst>
              <a:ext uri="{FF2B5EF4-FFF2-40B4-BE49-F238E27FC236}">
                <a16:creationId xmlns:a16="http://schemas.microsoft.com/office/drawing/2014/main" id="{EA40683C-BD3F-4CD2-85CB-DC4192607A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5678" y="1825624"/>
            <a:ext cx="9232490" cy="4820981"/>
          </a:xfrm>
        </p:spPr>
      </p:pic>
    </p:spTree>
    <p:extLst>
      <p:ext uri="{BB962C8B-B14F-4D97-AF65-F5344CB8AC3E}">
        <p14:creationId xmlns:p14="http://schemas.microsoft.com/office/powerpoint/2010/main" val="11432353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1014</Words>
  <Application>Microsoft Office PowerPoint</Application>
  <PresentationFormat>Widescreen</PresentationFormat>
  <Paragraphs>51</Paragraphs>
  <Slides>55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Calibri</vt:lpstr>
      <vt:lpstr>Calibri Light</vt:lpstr>
      <vt:lpstr>Office Theme</vt:lpstr>
      <vt:lpstr>Speaking truth – that’ll show ‘em.</vt:lpstr>
      <vt:lpstr> Rachel Carson, American marine biologist, conservationist and writer whose book Silent Spring (1962), denounced the indiscriminate use of pesticides, and helped launch the modern environmental movement. “It is a curious situation that the sea, from which life first arose should now be threatened by the activities of one form of that life. But the sea, though changed in a sinister way, will continue to exist; the threat is rather to life itself.”  ― Rachel Carson, The Sea Around Us, 1951. </vt:lpstr>
      <vt:lpstr>PFOS  Per Fluoro Octane Sulfonic acid is an 8-carbon chain variety of                                           PFAS – Per- and Poly Fluoro Alkyl Substances</vt:lpstr>
      <vt:lpstr>Icarus and Daedelus</vt:lpstr>
      <vt:lpstr>Pandora’s Box</vt:lpstr>
      <vt:lpstr> </vt:lpstr>
      <vt:lpstr>March AFB</vt:lpstr>
      <vt:lpstr>1982 – Naval Air Warfare Center</vt:lpstr>
      <vt:lpstr>Why would the Air Force release these photos when they knew PFOS/PFOA was found in the groundwater at 700,00 ppt?</vt:lpstr>
      <vt:lpstr>Foam Suppression Systems like this are installed in hangars across the country.</vt:lpstr>
      <vt:lpstr>The most powerful carcinogens ever developed won’t hurt you. </vt:lpstr>
      <vt:lpstr>Hangar drain for AFFF Foam</vt:lpstr>
      <vt:lpstr>Foam from a suppression system test goes down the drain. </vt:lpstr>
      <vt:lpstr>Iwo Jima?</vt:lpstr>
      <vt:lpstr>Foam party at Travis AFB </vt:lpstr>
      <vt:lpstr>Snow at Travis in the summer?</vt:lpstr>
      <vt:lpstr>Waiting to take off at Travis AFB</vt:lpstr>
      <vt:lpstr>Travis AFB and Union Creek</vt:lpstr>
      <vt:lpstr>Routine. </vt:lpstr>
      <vt:lpstr>Spangdahlem Airbase, Germany + Wittlich-Land</vt:lpstr>
      <vt:lpstr>March Air Force Base Public Affairs Office</vt:lpstr>
      <vt:lpstr>March AFB Public Affairs Office</vt:lpstr>
      <vt:lpstr>The March Air Reserve Base allows poisoned surface water to drain into the Perris Valley storm Drain.</vt:lpstr>
      <vt:lpstr>The Air National Guard Base in Fresno is home to the 144th Fighter Wing Nightmare </vt:lpstr>
      <vt:lpstr>What to do with the PFAS-contaminated sewer sludge is a Catch-22.</vt:lpstr>
      <vt:lpstr>Incinerating the military’s PFAS in Ohio</vt:lpstr>
      <vt:lpstr>“The fill in the blank Naval Station is a partner in the community and a steward of the precious environment. We live in this community too.” </vt:lpstr>
      <vt:lpstr>China Lake wins the prize. He I am, awarding the Naval Air Weapons Station the prestigious “8 Million ppt. Club” award. They earned it!</vt:lpstr>
      <vt:lpstr>Vandenburg AFB</vt:lpstr>
      <vt:lpstr>Oysters in PFAS foam sauce on the Chesapeake.</vt:lpstr>
      <vt:lpstr>1,894.4 ppt of PFAS in the Chesapeake. Would you eat the oysters?  In NH, scientists have found oysters containing 55,000 ppt of PFAS near Pease AFB, which closed in 1991, while public health officials say we should consume more than1 ppt per day. Should California allow pregnant women to eat an oyster dinner containing 500,000 ppt. of the carcinogens?</vt:lpstr>
      <vt:lpstr>PowerPoint Presentation</vt:lpstr>
      <vt:lpstr>Nearly 300 women who lived or served at George Air Force Base – and in communities like this across the country, have connected over Facebook with similar health issues: Ovarian cysts, Uterine tumors, Birth defects in their kids, Hysterectomies. The military wasn’t counting on Facebook.</vt:lpstr>
      <vt:lpstr>Lisa’s medical records were redacted by the Air Force.</vt:lpstr>
      <vt:lpstr> PFAS  is present in the placenta and is passed to the baby through the umbilical cord and mother’s milk.  Most American babies are born with an average of ten different unregulated PFAS carcinogens in their blood. Infectious diseases such as ottis media, pneumonia, RS virus and varicella are more common in early life with higher levels. PFAS also contributes to ADHD, Autism, and childhood asthma. The military is responsible for most of the PFAS in our environment, so you don’t know about this. </vt:lpstr>
      <vt:lpstr>Where’s de indignation in de nation?</vt:lpstr>
      <vt:lpstr>PowerPoint Presentation</vt:lpstr>
      <vt:lpstr>Cats and dogs who drink from puddles near military bases often die young. </vt:lpstr>
      <vt:lpstr>New Mexico sued the Air Force for poisoning water, sickening people, and killing thousands of cows. The state wanted the feds to pay for new water systems, but the government has claimed “sovereign immunity.” Michigan too. </vt:lpstr>
      <vt:lpstr>The government reserves the right to poison you and there’s nothing you can do about it.</vt:lpstr>
      <vt:lpstr>     This is what Michiganders think of “Sovereign Immunity.”</vt:lpstr>
      <vt:lpstr>PowerPoint Presentation</vt:lpstr>
      <vt:lpstr>PowerPoint Presentation</vt:lpstr>
      <vt:lpstr>We’ll change the focus now… UC Davis disposed of 35,000 gallons of sludge effluent (dog feces) contaminated with strontium-90 into underground concrete banks. Quarterly sampling by DOE has revealed elevated concentrations of CHLOROFORM, carbon-14, and TRITIUM in five of 23 onsite groundwater monitoring wells.</vt:lpstr>
      <vt:lpstr>The UC Davis ​Laboratory for Energy-Related Health Research (LEHR) engaged in studies on the biological effects of bone seeking radionuclides  strontium 90 and radium-226) in lab animals (beagles) from 1960 to 1989. Cats would not cooperate.</vt:lpstr>
      <vt:lpstr>Edwards AFB – The children who visit the base are treated to routine explosions. </vt:lpstr>
      <vt:lpstr>2,000+ High School JROTC squads involved in marksmanship programs either the use the cafeteria and gym for firing ranges or visit highly contaminated commercial or military sites. The practice endangers the health of kids. </vt:lpstr>
      <vt:lpstr>Google “radioactive” on www.militarypoisons.org  There are about 50 bases in CA with current or former problems associated with  radioactive elements.</vt:lpstr>
      <vt:lpstr>www.militarypoisons.org - Access Denied</vt:lpstr>
      <vt:lpstr>        “Educate and inform the whole mass of the people. They are the only sure reliance for the preservation of our liberty.”           – Thomas Jefferson     The Trump Administration pulled the plug on these invaluable resources in 2019:  </vt:lpstr>
      <vt:lpstr>Search for UXO on the www.militarypoisons.org site. </vt:lpstr>
      <vt:lpstr>If you see UXO – Move away.</vt:lpstr>
      <vt:lpstr>Sen.John Barrasso, (R-WY) and President Trump.  Barrasso is the Chair of the Senate’s Environment and Public Works Committee. He receives more money from the chemical industry than anyone in the Senate. His job is to ensure that chemical manufacturers and the DOD are shielded from liability and he’s doing a great job.  </vt:lpstr>
      <vt:lpstr>Democrats and The PFAS Action Act</vt:lpstr>
      <vt:lpstr>Fall of Rome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Elder</dc:creator>
  <cp:lastModifiedBy>Pat Elder</cp:lastModifiedBy>
  <cp:revision>97</cp:revision>
  <dcterms:created xsi:type="dcterms:W3CDTF">2018-11-12T22:35:01Z</dcterms:created>
  <dcterms:modified xsi:type="dcterms:W3CDTF">2020-03-04T02:59:30Z</dcterms:modified>
</cp:coreProperties>
</file>